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theme/theme16.xml" ContentType="application/vnd.openxmlformats-officedocument.theme+xml"/>
  <Override PartName="/ppt/slideLayouts/slideLayout19.xml" ContentType="application/vnd.openxmlformats-officedocument.presentationml.slideLayout+xml"/>
  <Override PartName="/ppt/theme/theme17.xml" ContentType="application/vnd.openxmlformats-officedocument.theme+xml"/>
  <Override PartName="/ppt/slideLayouts/slideLayout20.xml" ContentType="application/vnd.openxmlformats-officedocument.presentationml.slideLayout+xml"/>
  <Override PartName="/ppt/theme/theme18.xml" ContentType="application/vnd.openxmlformats-officedocument.theme+xml"/>
  <Override PartName="/ppt/slideLayouts/slideLayout21.xml" ContentType="application/vnd.openxmlformats-officedocument.presentationml.slideLayout+xml"/>
  <Override PartName="/ppt/theme/theme19.xml" ContentType="application/vnd.openxmlformats-officedocument.theme+xml"/>
  <Override PartName="/ppt/slideLayouts/slideLayout22.xml" ContentType="application/vnd.openxmlformats-officedocument.presentationml.slideLayout+xml"/>
  <Override PartName="/ppt/theme/theme20.xml" ContentType="application/vnd.openxmlformats-officedocument.theme+xml"/>
  <Override PartName="/ppt/slideLayouts/slideLayout23.xml" ContentType="application/vnd.openxmlformats-officedocument.presentationml.slideLayout+xml"/>
  <Override PartName="/ppt/theme/theme21.xml" ContentType="application/vnd.openxmlformats-officedocument.theme+xml"/>
  <Override PartName="/ppt/slideLayouts/slideLayout24.xml" ContentType="application/vnd.openxmlformats-officedocument.presentationml.slideLayout+xml"/>
  <Override PartName="/ppt/theme/theme22.xml" ContentType="application/vnd.openxmlformats-officedocument.theme+xml"/>
  <Override PartName="/ppt/slideLayouts/slideLayout25.xml" ContentType="application/vnd.openxmlformats-officedocument.presentationml.slideLayout+xml"/>
  <Override PartName="/ppt/theme/theme23.xml" ContentType="application/vnd.openxmlformats-officedocument.theme+xml"/>
  <Override PartName="/ppt/slideLayouts/slideLayout26.xml" ContentType="application/vnd.openxmlformats-officedocument.presentationml.slideLayout+xml"/>
  <Override PartName="/ppt/theme/theme24.xml" ContentType="application/vnd.openxmlformats-officedocument.theme+xml"/>
  <Override PartName="/ppt/slideLayouts/slideLayout27.xml" ContentType="application/vnd.openxmlformats-officedocument.presentationml.slideLayout+xml"/>
  <Override PartName="/ppt/theme/theme2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718" r:id="rId2"/>
    <p:sldMasterId id="2147483734" r:id="rId3"/>
    <p:sldMasterId id="2147483736" r:id="rId4"/>
    <p:sldMasterId id="2147483740" r:id="rId5"/>
    <p:sldMasterId id="2147483742" r:id="rId6"/>
    <p:sldMasterId id="2147483732" r:id="rId7"/>
    <p:sldMasterId id="2147483744" r:id="rId8"/>
    <p:sldMasterId id="2147483746" r:id="rId9"/>
    <p:sldMasterId id="2147483748" r:id="rId10"/>
    <p:sldMasterId id="2147483766" r:id="rId11"/>
    <p:sldMasterId id="2147483768" r:id="rId12"/>
    <p:sldMasterId id="2147483712" r:id="rId13"/>
    <p:sldMasterId id="2147483714" r:id="rId14"/>
    <p:sldMasterId id="2147483716" r:id="rId15"/>
    <p:sldMasterId id="2147483730" r:id="rId16"/>
    <p:sldMasterId id="2147483760" r:id="rId17"/>
    <p:sldMasterId id="2147483750" r:id="rId18"/>
    <p:sldMasterId id="2147483754" r:id="rId19"/>
    <p:sldMasterId id="2147483752" r:id="rId20"/>
    <p:sldMasterId id="2147483756" r:id="rId21"/>
    <p:sldMasterId id="2147483758" r:id="rId22"/>
    <p:sldMasterId id="2147483762" r:id="rId23"/>
    <p:sldMasterId id="2147483720" r:id="rId24"/>
    <p:sldMasterId id="2147483722" r:id="rId25"/>
    <p:sldMasterId id="2147483776" r:id="rId26"/>
    <p:sldMasterId id="2147483793" r:id="rId27"/>
    <p:sldMasterId id="2147483804" r:id="rId28"/>
  </p:sldMasterIdLst>
  <p:notesMasterIdLst>
    <p:notesMasterId r:id="rId62"/>
  </p:notesMasterIdLst>
  <p:handoutMasterIdLst>
    <p:handoutMasterId r:id="rId63"/>
  </p:handoutMasterIdLst>
  <p:sldIdLst>
    <p:sldId id="433" r:id="rId29"/>
    <p:sldId id="434" r:id="rId30"/>
    <p:sldId id="435" r:id="rId31"/>
    <p:sldId id="436" r:id="rId32"/>
    <p:sldId id="437" r:id="rId33"/>
    <p:sldId id="438" r:id="rId34"/>
    <p:sldId id="439" r:id="rId35"/>
    <p:sldId id="440" r:id="rId36"/>
    <p:sldId id="441" r:id="rId37"/>
    <p:sldId id="442" r:id="rId38"/>
    <p:sldId id="443" r:id="rId39"/>
    <p:sldId id="394" r:id="rId40"/>
    <p:sldId id="421" r:id="rId41"/>
    <p:sldId id="416" r:id="rId42"/>
    <p:sldId id="445" r:id="rId43"/>
    <p:sldId id="447" r:id="rId44"/>
    <p:sldId id="448" r:id="rId45"/>
    <p:sldId id="446" r:id="rId46"/>
    <p:sldId id="426" r:id="rId47"/>
    <p:sldId id="427" r:id="rId48"/>
    <p:sldId id="395" r:id="rId49"/>
    <p:sldId id="413" r:id="rId50"/>
    <p:sldId id="397" r:id="rId51"/>
    <p:sldId id="398" r:id="rId52"/>
    <p:sldId id="424" r:id="rId53"/>
    <p:sldId id="429" r:id="rId54"/>
    <p:sldId id="399" r:id="rId55"/>
    <p:sldId id="425" r:id="rId56"/>
    <p:sldId id="400" r:id="rId57"/>
    <p:sldId id="422" r:id="rId58"/>
    <p:sldId id="404" r:id="rId59"/>
    <p:sldId id="428" r:id="rId60"/>
    <p:sldId id="355" r:id="rId61"/>
  </p:sldIdLst>
  <p:sldSz cx="9144000" cy="6858000" type="screen4x3"/>
  <p:notesSz cx="6797675" cy="99282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ste" initials="T" lastIdx="22" clrIdx="0"/>
  <p:cmAuthor id="1" name="Lilian Thies" initials="LT" lastIdx="2" clrIdx="1">
    <p:extLst/>
  </p:cmAuthor>
  <p:cmAuthor id="2" name="Larissa Akemi Rosa Utiyama de Freitas" initials="LARUdF" lastIdx="12" clrIdx="2">
    <p:extLst/>
  </p:cmAuthor>
  <p:cmAuthor id="3" name="Claudia Nakamura" initials="CN" lastIdx="8" clrIdx="3">
    <p:extLst/>
  </p:cmAuthor>
  <p:cmAuthor id="4" name="Aline Abreu Neves" initials="AAN" lastIdx="17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42"/>
    <a:srgbClr val="0000FF"/>
    <a:srgbClr val="91C992"/>
    <a:srgbClr val="FDC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5" autoAdjust="0"/>
    <p:restoredTop sz="95979" autoAdjust="0"/>
  </p:normalViewPr>
  <p:slideViewPr>
    <p:cSldViewPr>
      <p:cViewPr varScale="1">
        <p:scale>
          <a:sx n="70" d="100"/>
          <a:sy n="70" d="100"/>
        </p:scale>
        <p:origin x="12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notesViewPr>
    <p:cSldViewPr>
      <p:cViewPr varScale="1">
        <p:scale>
          <a:sx n="70" d="100"/>
          <a:sy n="70" d="100"/>
        </p:scale>
        <p:origin x="2760" y="72"/>
      </p:cViewPr>
      <p:guideLst>
        <p:guide orient="horz" pos="3224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 smtClean="0"/>
            </a:lvl1pPr>
          </a:lstStyle>
          <a:p>
            <a:pPr>
              <a:defRPr/>
            </a:pPr>
            <a:fld id="{8D3A4735-70A3-4A4B-BA6A-55A63E8811FA}" type="datetimeFigureOut">
              <a:rPr lang="pt-BR"/>
              <a:pPr>
                <a:defRPr/>
              </a:pPr>
              <a:t>08/11/2018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74383A-16C9-4761-B26F-39185A6F32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9476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4E3D5C7C-8F58-4F0A-A882-0B066EB6F40B}" type="datetimeFigureOut">
              <a:rPr lang="pt-BR" smtClean="0"/>
              <a:t>08/11/2018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935E4458-7481-4B08-8920-E53662B848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723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18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F30F-724E-4854-B1A7-009514B0B3F1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7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F30F-724E-4854-B1A7-009514B0B3F1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F30F-724E-4854-B1A7-009514B0B3F1}" type="slidenum">
              <a:rPr lang="pt-BR" smtClean="0">
                <a:solidFill>
                  <a:prstClr val="black"/>
                </a:solidFill>
              </a:rPr>
              <a:pPr/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51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59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23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23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4458-7481-4B08-8920-E53662B848C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527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9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Atividade da Produção e Escoamento</a:t>
            </a:r>
          </a:p>
        </p:txBody>
      </p:sp>
      <p:sp>
        <p:nvSpPr>
          <p:cNvPr id="11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  <p:sp>
        <p:nvSpPr>
          <p:cNvPr id="12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132045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</p:spTree>
    <p:extLst>
      <p:ext uri="{BB962C8B-B14F-4D97-AF65-F5344CB8AC3E}">
        <p14:creationId xmlns:p14="http://schemas.microsoft.com/office/powerpoint/2010/main" val="214216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</p:spTree>
    <p:extLst>
      <p:ext uri="{BB962C8B-B14F-4D97-AF65-F5344CB8AC3E}">
        <p14:creationId xmlns:p14="http://schemas.microsoft.com/office/powerpoint/2010/main" val="756135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</p:spTree>
    <p:extLst>
      <p:ext uri="{BB962C8B-B14F-4D97-AF65-F5344CB8AC3E}">
        <p14:creationId xmlns:p14="http://schemas.microsoft.com/office/powerpoint/2010/main" val="3731896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6264696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576064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474884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6264696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9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576064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10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703509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6264696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5760640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43120155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66066167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59536699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87921891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9467729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032389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24675646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24059643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20613814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8315810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44510017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89410003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DO CAPÍTULO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358527"/>
            <a:ext cx="4824536" cy="262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90787865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7544" y="1628800"/>
            <a:ext cx="7920880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PÁGINA INTERNA</a:t>
            </a:r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2708920"/>
            <a:ext cx="7920880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Conteúdo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6367164"/>
            <a:ext cx="1431776" cy="351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aseline="0">
                <a:latin typeface="Trebuchet M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dirty="0" smtClean="0"/>
              <a:t>10/10/0000</a:t>
            </a:r>
          </a:p>
        </p:txBody>
      </p:sp>
      <p:sp>
        <p:nvSpPr>
          <p:cNvPr id="16" name="Espaço Reservado para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900978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6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46135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976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5263" y="914400"/>
            <a:ext cx="4289425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7088" y="914400"/>
            <a:ext cx="4291012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94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1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1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800" y="50800"/>
            <a:ext cx="7732713" cy="5191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defTabSz="457200"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defTabSz="457200"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defTabSz="457200"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defTabSz="457200"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defTabSz="457200"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0" hangingPunct="0">
              <a:defRPr/>
            </a:pPr>
            <a:endParaRPr lang="pt-BR" altLang="pt-BR" sz="2400" smtClean="0">
              <a:solidFill>
                <a:srgbClr val="1F497D"/>
              </a:solidFill>
              <a:ea typeface="MS PGothic" pitchFamily="34" charset="-12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2813">
              <a:defRPr/>
            </a:pPr>
            <a:endParaRPr lang="pt-BR" altLang="pt-BR" sz="900" b="1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2813">
              <a:defRPr/>
            </a:pPr>
            <a:endParaRPr lang="pt-BR" altLang="pt-BR" sz="900" b="1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 defTabSz="912813">
              <a:defRPr/>
            </a:pPr>
            <a:fld id="{41C0D6F1-4986-4DC2-A12E-3833A30CBA31}" type="slidenum">
              <a:rPr lang="pt-BR" altLang="pt-BR" sz="900" b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pPr defTabSz="912813">
                <a:defRPr/>
              </a:pPr>
              <a:t>‹nº›</a:t>
            </a:fld>
            <a:endParaRPr lang="pt-BR" altLang="pt-BR" sz="900" b="1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2360" y="158764"/>
            <a:ext cx="1236390" cy="3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0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9175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86527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9455835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5263" y="914400"/>
            <a:ext cx="4289425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7088" y="914400"/>
            <a:ext cx="4291012" cy="5081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3099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  <p:sp>
        <p:nvSpPr>
          <p:cNvPr id="11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417860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96659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3934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03798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65673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85641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7544" y="1628800"/>
            <a:ext cx="7920880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PÁGINA INTERNA</a:t>
            </a:r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2708920"/>
            <a:ext cx="7920880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Conteúdo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6367164"/>
            <a:ext cx="1431776" cy="351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aseline="0">
                <a:latin typeface="Trebuchet M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dirty="0" smtClean="0"/>
              <a:t>10/10/0000</a:t>
            </a:r>
          </a:p>
        </p:txBody>
      </p:sp>
      <p:sp>
        <p:nvSpPr>
          <p:cNvPr id="16" name="Espaço Reservado para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tx1"/>
                </a:solidFill>
                <a:latin typeface="Trebuchet MS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1491263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06210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467"/>
            <a:ext cx="2133600" cy="365125"/>
          </a:xfrm>
          <a:prstGeom prst="rect">
            <a:avLst/>
          </a:prstGeom>
        </p:spPr>
        <p:txBody>
          <a:bodyPr/>
          <a:lstStyle/>
          <a:p>
            <a:fld id="{3DA8B70F-32A2-467B-8650-4530B27F5D5E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08/11/2018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46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467"/>
            <a:ext cx="2133600" cy="365125"/>
          </a:xfrm>
          <a:prstGeom prst="rect">
            <a:avLst/>
          </a:prstGeom>
        </p:spPr>
        <p:txBody>
          <a:bodyPr/>
          <a:lstStyle/>
          <a:p>
            <a:fld id="{0D284410-1519-4597-96D1-DB0D3C051995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4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11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12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1639331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</p:spTree>
    <p:extLst>
      <p:ext uri="{BB962C8B-B14F-4D97-AF65-F5344CB8AC3E}">
        <p14:creationId xmlns:p14="http://schemas.microsoft.com/office/powerpoint/2010/main" val="1639331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10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11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  <p:sp>
        <p:nvSpPr>
          <p:cNvPr id="12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</p:spTree>
    <p:extLst>
      <p:ext uri="{BB962C8B-B14F-4D97-AF65-F5344CB8AC3E}">
        <p14:creationId xmlns:p14="http://schemas.microsoft.com/office/powerpoint/2010/main" val="1639331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</p:spTree>
    <p:extLst>
      <p:ext uri="{BB962C8B-B14F-4D97-AF65-F5344CB8AC3E}">
        <p14:creationId xmlns:p14="http://schemas.microsoft.com/office/powerpoint/2010/main" val="1639331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6381328"/>
            <a:ext cx="3456384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Setor Responsável</a:t>
            </a:r>
          </a:p>
        </p:txBody>
      </p:sp>
      <p:sp>
        <p:nvSpPr>
          <p:cNvPr id="6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204864"/>
            <a:ext cx="7632848" cy="1224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Trebuchet M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 smtClean="0"/>
              <a:t>TÍTULO DA APRESENTAÇÃO</a:t>
            </a:r>
          </a:p>
        </p:txBody>
      </p:sp>
      <p:sp>
        <p:nvSpPr>
          <p:cNvPr id="7" name="Espaço Reservado para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3645024"/>
            <a:ext cx="7632848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Trebuchet MS"/>
              </a:defRPr>
            </a:lvl1pPr>
            <a:lvl2pPr>
              <a:defRPr sz="2400"/>
            </a:lvl2pPr>
          </a:lstStyle>
          <a:p>
            <a:pPr lvl="0"/>
            <a:r>
              <a:rPr lang="pt-BR" altLang="pt-BR" dirty="0" smtClean="0"/>
              <a:t>Subtítulo </a:t>
            </a:r>
            <a:r>
              <a:rPr lang="pt-BR" altLang="pt-BR" dirty="0" err="1" smtClean="0"/>
              <a:t>lorem</a:t>
            </a:r>
            <a:r>
              <a:rPr lang="pt-BR" altLang="pt-BR" dirty="0" smtClean="0"/>
              <a:t> ipsum</a:t>
            </a:r>
            <a:br>
              <a:rPr lang="pt-BR" altLang="pt-BR" dirty="0" smtClean="0"/>
            </a:br>
            <a:r>
              <a:rPr lang="pt-BR" altLang="pt-BR" dirty="0" err="1" smtClean="0"/>
              <a:t>Dolor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sit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amet</a:t>
            </a:r>
            <a:endParaRPr lang="pt-BR" altLang="pt-BR" dirty="0" smtClean="0"/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4" y="5831135"/>
            <a:ext cx="1800200" cy="406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Trebuchet MS"/>
              </a:defRPr>
            </a:lvl1pPr>
          </a:lstStyle>
          <a:p>
            <a:pPr lvl="0"/>
            <a:r>
              <a:rPr lang="pt-BR" dirty="0" smtClean="0"/>
              <a:t>10/10/0000</a:t>
            </a:r>
          </a:p>
        </p:txBody>
      </p:sp>
    </p:spTree>
    <p:extLst>
      <p:ext uri="{BB962C8B-B14F-4D97-AF65-F5344CB8AC3E}">
        <p14:creationId xmlns:p14="http://schemas.microsoft.com/office/powerpoint/2010/main" val="1641697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1.jpeg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26.xml"/><Relationship Id="rId14" Type="http://schemas.openxmlformats.org/officeDocument/2006/relationships/image" Target="../media/image30.emf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vmlDrawing" Target="../drawings/vmlDrawing3.v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0.emf"/><Relationship Id="rId10" Type="http://schemas.openxmlformats.org/officeDocument/2006/relationships/theme" Target="../theme/theme27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oleObject" Target="../embeddings/oleObject3.bin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theme" Target="../theme/theme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55568" y="1025352"/>
            <a:ext cx="3888432" cy="58326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" y="0"/>
            <a:ext cx="9142572" cy="6858000"/>
          </a:xfrm>
          <a:prstGeom prst="rect">
            <a:avLst/>
          </a:prstGeom>
        </p:spPr>
      </p:pic>
      <p:pic>
        <p:nvPicPr>
          <p:cNvPr id="8" name="Imagem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26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85" r:id="rId2"/>
    <p:sldLayoutId id="2147483789" r:id="rId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28" y="1700808"/>
            <a:ext cx="2968072" cy="5157192"/>
          </a:xfrm>
          <a:prstGeom prst="rect">
            <a:avLst/>
          </a:prstGeom>
        </p:spPr>
      </p:pic>
      <p:pic>
        <p:nvPicPr>
          <p:cNvPr id="8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" y="0"/>
            <a:ext cx="914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64904"/>
            <a:ext cx="2915816" cy="4141785"/>
          </a:xfrm>
          <a:prstGeom prst="rect">
            <a:avLst/>
          </a:prstGeom>
        </p:spPr>
      </p:pic>
      <p:pic>
        <p:nvPicPr>
          <p:cNvPr id="9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" y="0"/>
            <a:ext cx="914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01_MD_G_001_Apresentacao-0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01_MD_G_001_Apresentacao-0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01_MD_G_001_Apresentacao-0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87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6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44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01_MD_G_001_Apresentacao-0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5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28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1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81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pic>
        <p:nvPicPr>
          <p:cNvPr id="5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0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Base_apresentação_IDE_PPT_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9525"/>
            <a:ext cx="91805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Base_apresentação_IDE_PPT_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9525"/>
            <a:ext cx="91805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4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195263" y="914400"/>
            <a:ext cx="8732837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2360" y="158764"/>
            <a:ext cx="1236390" cy="3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80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8" name="think-cell Slide" r:id="rId14" imgW="360" imgH="360" progId="">
                  <p:embed/>
                </p:oleObj>
              </mc:Choice>
              <mc:Fallback>
                <p:oleObj name="think-cell Slide" r:id="rId1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4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195263" y="914400"/>
            <a:ext cx="8732837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2360" y="158764"/>
            <a:ext cx="1236390" cy="3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58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2" r:id="rId8"/>
    <p:sldLayoutId id="2147483803" r:id="rId9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Base_apresentação_IDE_PPT_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9525"/>
            <a:ext cx="91805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9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0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0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0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04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26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52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" y="0"/>
            <a:ext cx="9142571" cy="685800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94928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12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unicabaciadesantos.com.br/" TargetMode="External"/><Relationship Id="rId2" Type="http://schemas.openxmlformats.org/officeDocument/2006/relationships/hyperlink" Target="mailto:comunica.uobs@petrobras.com.b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3"/>
          <p:cNvSpPr>
            <a:spLocks noChangeArrowheads="1"/>
          </p:cNvSpPr>
          <p:nvPr/>
        </p:nvSpPr>
        <p:spPr bwMode="auto">
          <a:xfrm>
            <a:off x="1104054" y="6095096"/>
            <a:ext cx="2928938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REUNIÃO PÚBLICA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Ubatuba - SP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08 de novembro de 2018</a:t>
            </a:r>
            <a:endParaRPr lang="pt-BR" altLang="pt-BR" sz="1400" b="1" dirty="0"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9" name="Retângulo 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523288" y="4763"/>
            <a:ext cx="6318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endParaRPr lang="pt-BR" altLang="pt-BR" sz="900">
              <a:solidFill>
                <a:schemeClr val="bg1"/>
              </a:solidFill>
            </a:endParaRPr>
          </a:p>
        </p:txBody>
      </p:sp>
      <p:sp>
        <p:nvSpPr>
          <p:cNvPr id="12" name="Retângulo 3"/>
          <p:cNvSpPr>
            <a:spLocks noChangeArrowheads="1"/>
          </p:cNvSpPr>
          <p:nvPr/>
        </p:nvSpPr>
        <p:spPr bwMode="auto">
          <a:xfrm>
            <a:off x="137367" y="2420888"/>
            <a:ext cx="6048672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pt-BR" altLang="pt-BR" sz="3500" dirty="0" smtClean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ATIVIDADE DE PRODUÇÃO E ESCOAMENTO DE PETRÓLEO E GÁS NATURAL – ETAPA 3</a:t>
            </a:r>
          </a:p>
          <a:p>
            <a:pPr defTabSz="914400">
              <a:spcBef>
                <a:spcPct val="0"/>
              </a:spcBef>
              <a:buFontTx/>
              <a:buNone/>
            </a:pPr>
            <a:endParaRPr lang="pt-BR" altLang="pt-BR" sz="35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  <a:p>
            <a:pPr defTabSz="914400">
              <a:spcBef>
                <a:spcPct val="0"/>
              </a:spcBef>
              <a:buFontTx/>
              <a:buNone/>
            </a:pPr>
            <a:endParaRPr lang="pt-BR" altLang="pt-BR" sz="18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5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7924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971600" y="867953"/>
            <a:ext cx="6588223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Projeto </a:t>
            </a:r>
            <a:r>
              <a:rPr lang="pt-BR" sz="24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de Monitoramento </a:t>
            </a:r>
            <a:r>
              <a:rPr lang="pt-BR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do Tráfego de Embarcações na Bacia de Santos (PMTE-BS)</a:t>
            </a:r>
            <a:endParaRPr lang="pt-BR" sz="24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858" b="16448"/>
          <a:stretch/>
        </p:blipFill>
        <p:spPr>
          <a:xfrm>
            <a:off x="3563888" y="1628800"/>
            <a:ext cx="5580112" cy="52666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95536" y="3140968"/>
            <a:ext cx="263655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chemeClr val="tx1"/>
                </a:solidFill>
              </a:rPr>
              <a:t>Embarcações de apoio da PETROBRAS na Bacia de Santos – sem navios </a:t>
            </a:r>
            <a:r>
              <a:rPr lang="pt-BR" b="1" dirty="0" err="1" smtClean="0">
                <a:solidFill>
                  <a:schemeClr val="tx1"/>
                </a:solidFill>
              </a:rPr>
              <a:t>aliviadores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5" name="Picture 3" descr="LOGO MINERAL VETOR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929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979712" y="1628800"/>
            <a:ext cx="7159113" cy="52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332656"/>
            <a:ext cx="6264696" cy="864096"/>
          </a:xfrm>
        </p:spPr>
        <p:txBody>
          <a:bodyPr/>
          <a:lstStyle/>
          <a:p>
            <a:r>
              <a:rPr lang="pt-BR" sz="2400" dirty="0" smtClean="0"/>
              <a:t>PARECERES EMITIDOS – ETAPA 3 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3568" y="1340768"/>
            <a:ext cx="7632848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IBAMA </a:t>
            </a:r>
            <a:endParaRPr lang="pt-BR" altLang="pt-BR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176213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 smtClean="0">
                <a:latin typeface="Trebuchet MS" panose="020B0603020202020204" pitchFamily="34" charset="0"/>
              </a:rPr>
              <a:t>PARECER TÉCNICO </a:t>
            </a:r>
            <a:r>
              <a:rPr lang="pt-BR" altLang="pt-BR" b="1" dirty="0">
                <a:latin typeface="Trebuchet MS" panose="020B0603020202020204" pitchFamily="34" charset="0"/>
              </a:rPr>
              <a:t>107.2017 </a:t>
            </a:r>
            <a:r>
              <a:rPr lang="pt-BR" altLang="pt-BR" dirty="0" smtClean="0">
                <a:latin typeface="Trebuchet MS" panose="020B0603020202020204" pitchFamily="34" charset="0"/>
              </a:rPr>
              <a:t>– </a:t>
            </a:r>
            <a:r>
              <a:rPr lang="pt-BR" altLang="pt-BR" dirty="0">
                <a:latin typeface="Trebuchet MS" panose="020B0603020202020204" pitchFamily="34" charset="0"/>
              </a:rPr>
              <a:t>agosto/2017</a:t>
            </a:r>
          </a:p>
          <a:p>
            <a:pPr marL="627063" indent="-176213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 smtClean="0">
                <a:latin typeface="Trebuchet MS" panose="020B0603020202020204" pitchFamily="34" charset="0"/>
              </a:rPr>
              <a:t>PARECER </a:t>
            </a:r>
            <a:r>
              <a:rPr lang="pt-BR" altLang="pt-BR" b="1" dirty="0">
                <a:latin typeface="Trebuchet MS" panose="020B0603020202020204" pitchFamily="34" charset="0"/>
              </a:rPr>
              <a:t>TÉCNICO </a:t>
            </a:r>
            <a:r>
              <a:rPr lang="pt-BR" altLang="pt-BR" b="1" dirty="0" smtClean="0">
                <a:latin typeface="Trebuchet MS" panose="020B0603020202020204" pitchFamily="34" charset="0"/>
              </a:rPr>
              <a:t>114.2017 </a:t>
            </a:r>
            <a:r>
              <a:rPr lang="pt-BR" altLang="pt-BR" dirty="0" smtClean="0">
                <a:latin typeface="Trebuchet MS" panose="020B0603020202020204" pitchFamily="34" charset="0"/>
              </a:rPr>
              <a:t>– setembro/2017</a:t>
            </a:r>
            <a:endParaRPr lang="pt-BR" altLang="pt-BR" dirty="0">
              <a:latin typeface="Trebuchet MS" panose="020B0603020202020204" pitchFamily="34" charset="0"/>
            </a:endParaRPr>
          </a:p>
          <a:p>
            <a:pPr marL="627063" indent="-176213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>
                <a:latin typeface="Trebuchet MS" panose="020B0603020202020204" pitchFamily="34" charset="0"/>
              </a:rPr>
              <a:t>PARECER TÉCNICO </a:t>
            </a:r>
            <a:r>
              <a:rPr lang="pt-BR" altLang="pt-BR" b="1" dirty="0" smtClean="0">
                <a:latin typeface="Trebuchet MS" panose="020B0603020202020204" pitchFamily="34" charset="0"/>
              </a:rPr>
              <a:t>  23.2018 </a:t>
            </a:r>
            <a:r>
              <a:rPr lang="pt-BR" altLang="pt-BR" dirty="0" smtClean="0">
                <a:latin typeface="Trebuchet MS" panose="020B0603020202020204" pitchFamily="34" charset="0"/>
              </a:rPr>
              <a:t>– fevereiro/2018</a:t>
            </a:r>
            <a:endParaRPr lang="pt-BR" altLang="pt-BR" dirty="0">
              <a:latin typeface="Trebuchet MS" panose="020B0603020202020204" pitchFamily="34" charset="0"/>
            </a:endParaRPr>
          </a:p>
          <a:p>
            <a:pPr marL="627063" indent="-176213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>
                <a:latin typeface="Trebuchet MS" panose="020B0603020202020204" pitchFamily="34" charset="0"/>
              </a:rPr>
              <a:t>PARECER TÉCNICO </a:t>
            </a:r>
            <a:r>
              <a:rPr lang="pt-BR" altLang="pt-BR" b="1" dirty="0" smtClean="0">
                <a:latin typeface="Trebuchet MS" panose="020B0603020202020204" pitchFamily="34" charset="0"/>
              </a:rPr>
              <a:t>171.2018 </a:t>
            </a:r>
            <a:r>
              <a:rPr lang="pt-BR" altLang="pt-BR" dirty="0" smtClean="0">
                <a:latin typeface="Trebuchet MS" panose="020B0603020202020204" pitchFamily="34" charset="0"/>
              </a:rPr>
              <a:t>– julho/2018</a:t>
            </a:r>
            <a:endParaRPr lang="pt-BR" altLang="pt-BR" dirty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pt-BR" altLang="pt-BR" b="1" dirty="0">
              <a:latin typeface="Trebuchet MS" panose="020B0603020202020204" pitchFamily="34" charset="0"/>
            </a:endParaRPr>
          </a:p>
          <a:p>
            <a:pPr marL="285750" indent="-285750" eaLnBrk="1" hangingPunct="1">
              <a:spcBef>
                <a:spcPct val="30000"/>
              </a:spcBef>
              <a:buFontTx/>
              <a:buChar char="-"/>
            </a:pPr>
            <a:r>
              <a:rPr lang="pt-BR" altLang="pt-BR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FUNDAÇÃO FLORESTAL</a:t>
            </a:r>
          </a:p>
          <a:p>
            <a:pPr marL="627063" indent="-176213" eaLnBrk="1" hangingPunct="1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 smtClean="0">
                <a:latin typeface="Trebuchet MS" panose="020B0603020202020204" pitchFamily="34" charset="0"/>
              </a:rPr>
              <a:t>OFÍCIO 162.2018 </a:t>
            </a:r>
            <a:r>
              <a:rPr lang="pt-BR" altLang="pt-BR" dirty="0" smtClean="0">
                <a:latin typeface="Trebuchet MS" panose="020B0603020202020204" pitchFamily="34" charset="0"/>
              </a:rPr>
              <a:t>– janeiro/2018</a:t>
            </a:r>
            <a:endParaRPr lang="pt-BR" altLang="pt-BR" dirty="0">
              <a:latin typeface="Trebuchet MS" panose="020B0603020202020204" pitchFamily="34" charset="0"/>
            </a:endParaRPr>
          </a:p>
          <a:p>
            <a:pPr marL="627063" indent="-176213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 smtClean="0">
                <a:latin typeface="Trebuchet MS" panose="020B0603020202020204" pitchFamily="34" charset="0"/>
              </a:rPr>
              <a:t>INFORMAÇÃO TÉCNICA 01.2018 – GT PRÉ-SAL </a:t>
            </a:r>
            <a:r>
              <a:rPr lang="pt-BR" altLang="pt-BR" dirty="0" smtClean="0">
                <a:latin typeface="Trebuchet MS" panose="020B0603020202020204" pitchFamily="34" charset="0"/>
              </a:rPr>
              <a:t>– abril/2018</a:t>
            </a:r>
          </a:p>
          <a:p>
            <a:pPr marL="627063" indent="-176213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 smtClean="0">
                <a:latin typeface="Trebuchet MS" panose="020B0603020202020204" pitchFamily="34" charset="0"/>
              </a:rPr>
              <a:t>OFÍCIO 1639.2018 </a:t>
            </a:r>
            <a:r>
              <a:rPr lang="pt-BR" altLang="pt-BR" dirty="0" smtClean="0">
                <a:latin typeface="Trebuchet MS" panose="020B0603020202020204" pitchFamily="34" charset="0"/>
              </a:rPr>
              <a:t>– setembro/2018</a:t>
            </a:r>
          </a:p>
          <a:p>
            <a:pPr eaLnBrk="1" hangingPunct="1">
              <a:spcBef>
                <a:spcPct val="30000"/>
              </a:spcBef>
            </a:pPr>
            <a:endParaRPr lang="pt-BR" altLang="pt-BR" b="1" dirty="0" smtClean="0">
              <a:latin typeface="Trebuchet MS" panose="020B0603020202020204" pitchFamily="34" charset="0"/>
            </a:endParaRPr>
          </a:p>
          <a:p>
            <a:pPr marL="285750" indent="-285750" eaLnBrk="1" hangingPunct="1">
              <a:spcBef>
                <a:spcPct val="3000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ICMBIO</a:t>
            </a:r>
            <a:endParaRPr lang="pt-BR" altLang="pt-BR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176213" eaLnBrk="1" hangingPunct="1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b="1" dirty="0" smtClean="0">
                <a:latin typeface="Trebuchet MS" panose="020B0603020202020204" pitchFamily="34" charset="0"/>
              </a:rPr>
              <a:t>PARECER 01.2018 – RVS ARQUIPÉLAGO DE ALCATRAZES</a:t>
            </a:r>
            <a:r>
              <a:rPr lang="pt-BR" altLang="pt-BR" dirty="0" smtClean="0">
                <a:latin typeface="Trebuchet MS" panose="020B0603020202020204" pitchFamily="34" charset="0"/>
              </a:rPr>
              <a:t> – maio/2018</a:t>
            </a:r>
          </a:p>
          <a:p>
            <a:pPr eaLnBrk="1" hangingPunct="1">
              <a:spcBef>
                <a:spcPct val="30000"/>
              </a:spcBef>
            </a:pPr>
            <a:endParaRPr lang="pt-BR" altLang="pt-BR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136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1691680" y="2636912"/>
            <a:ext cx="5760640" cy="864096"/>
          </a:xfrm>
        </p:spPr>
        <p:txBody>
          <a:bodyPr/>
          <a:lstStyle/>
          <a:p>
            <a:r>
              <a:rPr lang="pt-BR" sz="2400" dirty="0" smtClean="0"/>
              <a:t>PRINCIPAIS ENCAMINHAMENTOS EM RESPOSTA AOS PARECERES – ETAPA 3 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9765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7\engenharia\PROJETOS EM ANDAMENTO\PEP01-EIA-RIMA_Etapa3\Apresent\2017\PPT_figuras_revisadas\PEP01_Figura 7_A3 - Area de Estudo para o Meio Socioeconomico - PP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1"/>
          <a:stretch/>
        </p:blipFill>
        <p:spPr bwMode="auto">
          <a:xfrm>
            <a:off x="0" y="7146"/>
            <a:ext cx="9144000" cy="687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3779-8DE2-4CEA-930D-EAADB9F0AFB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86897" y="4797152"/>
            <a:ext cx="221406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dirty="0" smtClean="0">
                <a:solidFill>
                  <a:prstClr val="white"/>
                </a:solidFill>
              </a:rPr>
              <a:t>24 municípios</a:t>
            </a:r>
            <a:endParaRPr lang="pt-BR" sz="2800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5496" y="188640"/>
            <a:ext cx="31595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latin typeface="Arial Narrow" pitchFamily="34" charset="0"/>
                <a:ea typeface="ＭＳ Ｐゴシック" pitchFamily="34" charset="-128"/>
              </a:rPr>
              <a:t>ÁREA DE ESTUDO</a:t>
            </a:r>
          </a:p>
        </p:txBody>
      </p:sp>
    </p:spTree>
    <p:extLst>
      <p:ext uri="{BB962C8B-B14F-4D97-AF65-F5344CB8AC3E}">
        <p14:creationId xmlns:p14="http://schemas.microsoft.com/office/powerpoint/2010/main" val="41807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052736"/>
            <a:ext cx="5976664" cy="576064"/>
          </a:xfrm>
        </p:spPr>
        <p:txBody>
          <a:bodyPr/>
          <a:lstStyle/>
          <a:p>
            <a:r>
              <a:rPr lang="pt-BR" sz="2400" dirty="0" smtClean="0"/>
              <a:t>ÁREA DE ESTUDO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3568" y="1746213"/>
            <a:ext cx="7632848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>
                <a:latin typeface="Trebuchet MS" panose="020B0603020202020204" pitchFamily="34" charset="0"/>
              </a:rPr>
              <a:t>Inclusão de critérios:</a:t>
            </a:r>
          </a:p>
          <a:p>
            <a:pPr marL="742950" lvl="1" indent="-285750">
              <a:spcBef>
                <a:spcPct val="30000"/>
              </a:spcBef>
              <a:buFontTx/>
              <a:buChar char="-"/>
            </a:pPr>
            <a:r>
              <a:rPr lang="pt-BR" altLang="pt-BR" u="sng" dirty="0">
                <a:solidFill>
                  <a:srgbClr val="0000FF"/>
                </a:solidFill>
                <a:latin typeface="Trebuchet MS" panose="020B0603020202020204" pitchFamily="34" charset="0"/>
              </a:rPr>
              <a:t>Ubatuba: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 pesca artesanal - já constava como área geoeconômica de Caraguatatuba </a:t>
            </a:r>
            <a:endParaRPr lang="pt-BR" altLang="pt-BR" b="1" dirty="0"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endParaRPr lang="pt-BR" altLang="pt-BR" dirty="0" smtClean="0"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Delimitação da área suscetível ao vazamento de óleo:</a:t>
            </a:r>
          </a:p>
          <a:p>
            <a:pPr marL="285750" indent="-285750">
              <a:spcBef>
                <a:spcPct val="30000"/>
              </a:spcBef>
              <a:buFontTx/>
              <a:buChar char="-"/>
            </a:pPr>
            <a:endParaRPr lang="pt-BR" altLang="pt-BR" dirty="0" smtClean="0"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área suscetível mantida - 7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dias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de vazamento de óleo + probabilidade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de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100 a 30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%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de toque de óleo (média e alta probabilidade)</a:t>
            </a:r>
          </a:p>
          <a:p>
            <a:pPr marL="7429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critérios previamente apresentados para o Ibama</a:t>
            </a:r>
          </a:p>
          <a:p>
            <a:pPr marL="7429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o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utros estudos de impacto do Petróleo -  resultados da modelagem na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faixa de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0 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30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% de toque de óleo na costa - baixa probabilidade</a:t>
            </a:r>
          </a:p>
          <a:p>
            <a:pPr marL="7429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todos os cenários de vazamentos são avaliados na Análise de Risco e Análise de Vulnerabilidade – toda área da Bacia de Santos</a:t>
            </a:r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5324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196" name="Picture 4" descr="\\mineraleng\DESENHO\publico\PEP01_Etapa 3\Apresentacoes\Novembro_2018 - Ubatuba - Ilhabela\Mancha - Caragua - Geral - 2017 - JFMAM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8714"/>
          <a:stretch/>
        </p:blipFill>
        <p:spPr bwMode="auto">
          <a:xfrm>
            <a:off x="647699" y="0"/>
            <a:ext cx="8233964" cy="683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mineraleng\DESENHO\publico\PEP01_Etapa 3\Apresentacoes\Apresentacao 03-2018\SP\Legenda2 - Mancha - Santos Itanhaem Macae_probabilidade vazamento ol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20" y="5517232"/>
            <a:ext cx="4035798" cy="13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0" y="116632"/>
            <a:ext cx="4657177" cy="576064"/>
          </a:xfrm>
          <a:solidFill>
            <a:schemeClr val="bg1"/>
          </a:solidFill>
        </p:spPr>
        <p:txBody>
          <a:bodyPr/>
          <a:lstStyle/>
          <a:p>
            <a:r>
              <a:rPr lang="pt-BR" sz="2400" dirty="0" smtClean="0"/>
              <a:t>PIOR CENÁRIO DE VAZAMENTO</a:t>
            </a:r>
          </a:p>
        </p:txBody>
      </p:sp>
    </p:spTree>
    <p:extLst>
      <p:ext uri="{BB962C8B-B14F-4D97-AF65-F5344CB8AC3E}">
        <p14:creationId xmlns:p14="http://schemas.microsoft.com/office/powerpoint/2010/main" val="828142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218" name="Picture 2" descr="\\mineraleng\DESENHO\publico\PEP01_Etapa 3\Apresentacoes\Novembro_2018 - Ubatuba - Ilhabela\Mancha - Caragua - Detalhe 2018 - JFMAMJ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079"/>
          <a:stretch/>
        </p:blipFill>
        <p:spPr bwMode="auto">
          <a:xfrm>
            <a:off x="640008" y="16324"/>
            <a:ext cx="8108456" cy="68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mineraleng\DESENHO\publico\PEP01_Etapa 3\Apresentacoes\Apresentacao 03-2018\SP\Legenda2 - Mancha - Santos Itanhaem Macae_probabilidade vazamento ol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20" y="5517232"/>
            <a:ext cx="4035798" cy="13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51520" y="548680"/>
            <a:ext cx="4442716" cy="576064"/>
          </a:xfrm>
          <a:solidFill>
            <a:schemeClr val="bg1"/>
          </a:solidFill>
        </p:spPr>
        <p:txBody>
          <a:bodyPr/>
          <a:lstStyle/>
          <a:p>
            <a:r>
              <a:rPr lang="pt-BR" sz="2400" dirty="0" smtClean="0"/>
              <a:t>PIOR CENÁRIO DE VAZAMENTO</a:t>
            </a:r>
          </a:p>
        </p:txBody>
      </p:sp>
    </p:spTree>
    <p:extLst>
      <p:ext uri="{BB962C8B-B14F-4D97-AF65-F5344CB8AC3E}">
        <p14:creationId xmlns:p14="http://schemas.microsoft.com/office/powerpoint/2010/main" val="2896275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7"/>
          <a:stretch/>
        </p:blipFill>
        <p:spPr bwMode="auto">
          <a:xfrm>
            <a:off x="1" y="116632"/>
            <a:ext cx="91440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35"/>
            <a:ext cx="2096779" cy="244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99803"/>
            <a:ext cx="2191680" cy="204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23728" y="620688"/>
            <a:ext cx="4248472" cy="576064"/>
          </a:xfrm>
          <a:solidFill>
            <a:schemeClr val="bg1"/>
          </a:solidFill>
        </p:spPr>
        <p:txBody>
          <a:bodyPr/>
          <a:lstStyle/>
          <a:p>
            <a:r>
              <a:rPr lang="pt-BR" sz="2400" dirty="0" smtClean="0"/>
              <a:t>MAPA DE VULNERABILIDADE</a:t>
            </a:r>
          </a:p>
        </p:txBody>
      </p:sp>
    </p:spTree>
    <p:extLst>
      <p:ext uri="{BB962C8B-B14F-4D97-AF65-F5344CB8AC3E}">
        <p14:creationId xmlns:p14="http://schemas.microsoft.com/office/powerpoint/2010/main" val="1361497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340768"/>
            <a:ext cx="6336704" cy="864096"/>
          </a:xfrm>
        </p:spPr>
        <p:txBody>
          <a:bodyPr/>
          <a:lstStyle/>
          <a:p>
            <a:r>
              <a:rPr lang="pt-BR" sz="2400" dirty="0" smtClean="0"/>
              <a:t>MODELAGEM DE ÓLEO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83568" y="2095571"/>
            <a:ext cx="7632848" cy="294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endParaRPr lang="pt-BR" altLang="pt-BR" dirty="0" smtClean="0"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alteração metodológica</a:t>
            </a:r>
          </a:p>
          <a:p>
            <a:pPr marL="723900" lvl="1" indent="-273050"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revisão de toda a modelagem</a:t>
            </a: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23900" indent="-273050">
              <a:buFont typeface="Arial" pitchFamily="34" charset="0"/>
              <a:buChar char="•"/>
            </a:pP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inclusão das probabilidades de toque para o interior das baías/estuários </a:t>
            </a:r>
          </a:p>
          <a:p>
            <a:pPr marL="723900" indent="-273050"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inclusão das probabilidades de toque </a:t>
            </a: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na Unidade de Conservação Refugio de Vida Silvestre - RVS </a:t>
            </a: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Alcatrazes</a:t>
            </a:r>
          </a:p>
          <a:p>
            <a:pPr marL="723900" indent="-273050">
              <a:buFont typeface="Arial" pitchFamily="34" charset="0"/>
              <a:buChar char="•"/>
            </a:pPr>
            <a:endParaRPr 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804863" indent="-354013">
              <a:buFont typeface="Arial" pitchFamily="34" charset="0"/>
              <a:buChar char="•"/>
            </a:pP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804863" indent="-354013">
              <a:buFont typeface="Arial" pitchFamily="34" charset="0"/>
              <a:buChar char="•"/>
            </a:pPr>
            <a:endParaRPr lang="pt-BR" altLang="pt-BR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391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B3779-8DE2-4CEA-930D-EAADB9F0AFB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t="69561" r="69081" b="18290"/>
          <a:stretch/>
        </p:blipFill>
        <p:spPr bwMode="auto">
          <a:xfrm>
            <a:off x="0" y="2578234"/>
            <a:ext cx="2188840" cy="21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3976" y="1150234"/>
            <a:ext cx="200486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pt-BR" altLang="pt-BR" b="1" dirty="0" smtClean="0">
                <a:latin typeface="Trebuchet MS" panose="020B0603020202020204" pitchFamily="34" charset="0"/>
              </a:rPr>
              <a:t>ÁREA DE PESCA</a:t>
            </a:r>
          </a:p>
          <a:p>
            <a:pPr algn="ctr">
              <a:spcBef>
                <a:spcPct val="30000"/>
              </a:spcBef>
            </a:pPr>
            <a:r>
              <a:rPr lang="pt-BR" altLang="pt-BR" b="1" dirty="0" smtClean="0">
                <a:latin typeface="Trebuchet MS" panose="020B0603020202020204" pitchFamily="34" charset="0"/>
              </a:rPr>
              <a:t>UBATUBA  PMAP/2017</a:t>
            </a:r>
          </a:p>
          <a:p>
            <a:pPr algn="ctr">
              <a:spcBef>
                <a:spcPct val="30000"/>
              </a:spcBef>
            </a:pPr>
            <a:endParaRPr lang="pt-BR" altLang="pt-BR" b="1" dirty="0">
              <a:latin typeface="Trebuchet MS" panose="020B0603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6161" r="4781" b="35013"/>
          <a:stretch/>
        </p:blipFill>
        <p:spPr bwMode="auto">
          <a:xfrm>
            <a:off x="2930890" y="980728"/>
            <a:ext cx="6105606" cy="575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85354" r="50000" b="8918"/>
          <a:stretch/>
        </p:blipFill>
        <p:spPr bwMode="auto">
          <a:xfrm>
            <a:off x="0" y="4941168"/>
            <a:ext cx="293089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LOGO MINERAL VETOR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47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9712" y="1628800"/>
            <a:ext cx="7159113" cy="52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39" name="Conector angulado 38"/>
          <p:cNvCxnSpPr/>
          <p:nvPr/>
        </p:nvCxnSpPr>
        <p:spPr>
          <a:xfrm rot="5400000" flipH="1" flipV="1">
            <a:off x="7086335" y="4141575"/>
            <a:ext cx="535269" cy="1"/>
          </a:xfrm>
          <a:prstGeom prst="bentConnector3">
            <a:avLst>
              <a:gd name="adj1" fmla="val 50000"/>
            </a:avLst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do 39"/>
          <p:cNvCxnSpPr/>
          <p:nvPr/>
        </p:nvCxnSpPr>
        <p:spPr>
          <a:xfrm rot="5400000" flipH="1" flipV="1">
            <a:off x="4752952" y="4133013"/>
            <a:ext cx="535269" cy="1"/>
          </a:xfrm>
          <a:prstGeom prst="bentConnector3">
            <a:avLst>
              <a:gd name="adj1" fmla="val 50000"/>
            </a:avLst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endCxn id="52" idx="0"/>
          </p:cNvCxnSpPr>
          <p:nvPr/>
        </p:nvCxnSpPr>
        <p:spPr>
          <a:xfrm>
            <a:off x="4201682" y="4409210"/>
            <a:ext cx="0" cy="400861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1655263" y="4472653"/>
            <a:ext cx="0" cy="839435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H="1">
            <a:off x="1203106" y="3419373"/>
            <a:ext cx="1" cy="914273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>
            <a:stCxn id="61" idx="2"/>
          </p:cNvCxnSpPr>
          <p:nvPr/>
        </p:nvCxnSpPr>
        <p:spPr>
          <a:xfrm>
            <a:off x="2968509" y="3392389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/>
          <p:cNvSpPr txBox="1"/>
          <p:nvPr/>
        </p:nvSpPr>
        <p:spPr>
          <a:xfrm>
            <a:off x="2109976" y="725795"/>
            <a:ext cx="50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rebuchet MS" pitchFamily="34" charset="0"/>
              </a:rPr>
              <a:t>PROCESSO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rebuchet MS" pitchFamily="34" charset="0"/>
              </a:rPr>
              <a:t>LICENCIAMENTO</a:t>
            </a:r>
          </a:p>
        </p:txBody>
      </p:sp>
      <p:cxnSp>
        <p:nvCxnSpPr>
          <p:cNvPr id="47" name="Conector reto 46"/>
          <p:cNvCxnSpPr/>
          <p:nvPr/>
        </p:nvCxnSpPr>
        <p:spPr>
          <a:xfrm>
            <a:off x="516725" y="4417890"/>
            <a:ext cx="8015715" cy="0"/>
          </a:xfrm>
          <a:prstGeom prst="line">
            <a:avLst/>
          </a:prstGeom>
          <a:ln w="1524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o 47"/>
          <p:cNvGrpSpPr/>
          <p:nvPr/>
        </p:nvGrpSpPr>
        <p:grpSpPr>
          <a:xfrm>
            <a:off x="855098" y="4730941"/>
            <a:ext cx="1570007" cy="1268071"/>
            <a:chOff x="344924" y="2259023"/>
            <a:chExt cx="1570007" cy="978793"/>
          </a:xfrm>
        </p:grpSpPr>
        <p:sp>
          <p:nvSpPr>
            <p:cNvPr id="49" name="Retângulo de cantos arredondados 48"/>
            <p:cNvSpPr/>
            <p:nvPr/>
          </p:nvSpPr>
          <p:spPr>
            <a:xfrm>
              <a:off x="407962" y="2259023"/>
              <a:ext cx="1443932" cy="951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44924" y="2299434"/>
              <a:ext cx="1570007" cy="93838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Trebuchet MS" pitchFamily="34" charset="0"/>
                </a:rPr>
                <a:t>Início da elaboração do EIA</a:t>
              </a:r>
            </a:p>
            <a:p>
              <a:pPr algn="ctr"/>
              <a:endParaRPr lang="pt-BR" sz="1400" b="1" dirty="0" smtClean="0">
                <a:latin typeface="Trebuchet MS" pitchFamily="34" charset="0"/>
              </a:endParaRP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Agosto 2015</a:t>
              </a:r>
              <a:endParaRPr lang="pt-BR" sz="1400" b="1" dirty="0">
                <a:latin typeface="Trebuchet MS" pitchFamily="34" charset="0"/>
              </a:endParaRPr>
            </a:p>
          </p:txBody>
        </p:sp>
      </p:grpSp>
      <p:sp>
        <p:nvSpPr>
          <p:cNvPr id="51" name="CaixaDeTexto 50"/>
          <p:cNvSpPr txBox="1"/>
          <p:nvPr/>
        </p:nvSpPr>
        <p:spPr>
          <a:xfrm>
            <a:off x="6193946" y="2600172"/>
            <a:ext cx="2266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rebuchet MS" pitchFamily="34" charset="0"/>
              </a:rPr>
              <a:t>Reuniões </a:t>
            </a:r>
            <a:r>
              <a:rPr lang="pt-BR" sz="1400" b="1" dirty="0" smtClean="0">
                <a:latin typeface="Trebuchet MS" pitchFamily="34" charset="0"/>
              </a:rPr>
              <a:t>Prévias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Paraty e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São Sebastião</a:t>
            </a: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Novembro 2017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183292" y="4810071"/>
            <a:ext cx="2036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rebuchet MS" pitchFamily="34" charset="0"/>
              </a:rPr>
              <a:t>Resposta </a:t>
            </a:r>
            <a:r>
              <a:rPr lang="pt-BR" sz="1400" b="1" dirty="0" smtClean="0">
                <a:latin typeface="Trebuchet MS" pitchFamily="34" charset="0"/>
              </a:rPr>
              <a:t>aos pareceres do IBAMA: PAR 107/17 e PAR 114/17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Set/Out </a:t>
            </a:r>
            <a:r>
              <a:rPr lang="pt-BR" sz="1400" b="1" dirty="0">
                <a:latin typeface="Trebuchet MS" pitchFamily="34" charset="0"/>
              </a:rPr>
              <a:t>2017                </a:t>
            </a:r>
          </a:p>
        </p:txBody>
      </p:sp>
      <p:grpSp>
        <p:nvGrpSpPr>
          <p:cNvPr id="54" name="Grupo 53"/>
          <p:cNvGrpSpPr/>
          <p:nvPr/>
        </p:nvGrpSpPr>
        <p:grpSpPr>
          <a:xfrm>
            <a:off x="136481" y="2394930"/>
            <a:ext cx="2129050" cy="1016531"/>
            <a:chOff x="1768346" y="2589097"/>
            <a:chExt cx="2434045" cy="1532450"/>
          </a:xfrm>
        </p:grpSpPr>
        <p:sp>
          <p:nvSpPr>
            <p:cNvPr id="55" name="CaixaDeTexto 54"/>
            <p:cNvSpPr txBox="1"/>
            <p:nvPr/>
          </p:nvSpPr>
          <p:spPr>
            <a:xfrm>
              <a:off x="1768346" y="2719418"/>
              <a:ext cx="2434045" cy="10122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Trebuchet MS" pitchFamily="34" charset="0"/>
                </a:rPr>
                <a:t>Emissão do Termo </a:t>
              </a:r>
              <a:r>
                <a:rPr lang="pt-BR" sz="1400" b="1" dirty="0" smtClean="0">
                  <a:latin typeface="Trebuchet MS" pitchFamily="34" charset="0"/>
                </a:rPr>
                <a:t>de Referência 11/15</a:t>
              </a:r>
              <a:endParaRPr lang="pt-BR" sz="1400" b="1" dirty="0">
                <a:latin typeface="Trebuchet MS" pitchFamily="34" charset="0"/>
              </a:endParaRPr>
            </a:p>
            <a:p>
              <a:pPr algn="ctr"/>
              <a:endParaRPr lang="pt-BR" sz="1400" b="1" dirty="0" smtClean="0">
                <a:latin typeface="Trebuchet MS" pitchFamily="34" charset="0"/>
              </a:endParaRP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Julho 2015</a:t>
              </a:r>
              <a:endParaRPr lang="pt-BR" sz="1400" b="1" dirty="0">
                <a:latin typeface="Trebuchet MS" pitchFamily="34" charset="0"/>
              </a:endParaRPr>
            </a:p>
          </p:txBody>
        </p:sp>
        <p:sp>
          <p:nvSpPr>
            <p:cNvPr id="56" name="Retângulo de cantos arredondados 55"/>
            <p:cNvSpPr/>
            <p:nvPr/>
          </p:nvSpPr>
          <p:spPr>
            <a:xfrm>
              <a:off x="1929883" y="2589097"/>
              <a:ext cx="2116478" cy="153245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</p:grpSp>
      <p:sp>
        <p:nvSpPr>
          <p:cNvPr id="57" name="Retângulo de cantos arredondados 56"/>
          <p:cNvSpPr/>
          <p:nvPr/>
        </p:nvSpPr>
        <p:spPr>
          <a:xfrm>
            <a:off x="6296547" y="2600172"/>
            <a:ext cx="2019869" cy="1265200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8" name="Retângulo de cantos arredondados 57"/>
          <p:cNvSpPr/>
          <p:nvPr/>
        </p:nvSpPr>
        <p:spPr>
          <a:xfrm>
            <a:off x="3253196" y="4803414"/>
            <a:ext cx="1966876" cy="139165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60" name="Grupo 59"/>
          <p:cNvGrpSpPr/>
          <p:nvPr/>
        </p:nvGrpSpPr>
        <p:grpSpPr>
          <a:xfrm>
            <a:off x="2251884" y="2433879"/>
            <a:ext cx="1433249" cy="958510"/>
            <a:chOff x="344924" y="2271297"/>
            <a:chExt cx="1570007" cy="951467"/>
          </a:xfrm>
        </p:grpSpPr>
        <p:sp>
          <p:nvSpPr>
            <p:cNvPr id="61" name="Retângulo de cantos arredondados 60"/>
            <p:cNvSpPr/>
            <p:nvPr/>
          </p:nvSpPr>
          <p:spPr>
            <a:xfrm>
              <a:off x="407962" y="2271297"/>
              <a:ext cx="1443932" cy="951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344924" y="2299434"/>
              <a:ext cx="1570007" cy="919089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Trebuchet MS" pitchFamily="34" charset="0"/>
                </a:rPr>
                <a:t>Protocolo do EIA</a:t>
              </a:r>
            </a:p>
            <a:p>
              <a:pPr algn="ctr"/>
              <a:endParaRPr lang="pt-BR" sz="1400" b="1" dirty="0" smtClean="0">
                <a:latin typeface="Trebuchet MS" pitchFamily="34" charset="0"/>
              </a:endParaRP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Julho 2017</a:t>
              </a:r>
              <a:endParaRPr lang="pt-BR" sz="1400" b="1" dirty="0">
                <a:latin typeface="Trebuchet MS" pitchFamily="34" charset="0"/>
              </a:endParaRPr>
            </a:p>
          </p:txBody>
        </p:sp>
      </p:grpSp>
      <p:sp>
        <p:nvSpPr>
          <p:cNvPr id="67" name="CaixaDeTexto 66"/>
          <p:cNvSpPr txBox="1"/>
          <p:nvPr/>
        </p:nvSpPr>
        <p:spPr>
          <a:xfrm>
            <a:off x="4008622" y="2762925"/>
            <a:ext cx="2003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Autorização para distribuir EIA e RIMA</a:t>
            </a: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Novembro 2017</a:t>
            </a:r>
          </a:p>
        </p:txBody>
      </p:sp>
      <p:sp>
        <p:nvSpPr>
          <p:cNvPr id="68" name="Retângulo de cantos arredondados 67"/>
          <p:cNvSpPr/>
          <p:nvPr/>
        </p:nvSpPr>
        <p:spPr>
          <a:xfrm>
            <a:off x="4008644" y="2600172"/>
            <a:ext cx="1974963" cy="126663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cxnSp>
        <p:nvCxnSpPr>
          <p:cNvPr id="70" name="Conector reto 69"/>
          <p:cNvCxnSpPr/>
          <p:nvPr/>
        </p:nvCxnSpPr>
        <p:spPr>
          <a:xfrm>
            <a:off x="6726216" y="4490539"/>
            <a:ext cx="12136" cy="391540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/>
          <p:cNvSpPr txBox="1"/>
          <p:nvPr/>
        </p:nvSpPr>
        <p:spPr>
          <a:xfrm>
            <a:off x="5750074" y="4869160"/>
            <a:ext cx="2134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Distribuição</a:t>
            </a:r>
          </a:p>
          <a:p>
            <a:endParaRPr lang="pt-BR" sz="1400" b="1" dirty="0" smtClean="0">
              <a:latin typeface="Trebuchet MS" pitchFamily="34" charset="0"/>
            </a:endParaRPr>
          </a:p>
          <a:p>
            <a:r>
              <a:rPr lang="pt-BR" sz="1400" b="1" dirty="0" smtClean="0">
                <a:latin typeface="Trebuchet MS" pitchFamily="34" charset="0"/>
              </a:rPr>
              <a:t>EIA - </a:t>
            </a:r>
            <a:r>
              <a:rPr lang="pt-BR" sz="1400" b="1" dirty="0" err="1" smtClean="0">
                <a:latin typeface="Trebuchet MS" pitchFamily="34" charset="0"/>
              </a:rPr>
              <a:t>Nov</a:t>
            </a:r>
            <a:r>
              <a:rPr lang="pt-BR" sz="1400" b="1" dirty="0" smtClean="0">
                <a:latin typeface="Trebuchet MS" pitchFamily="34" charset="0"/>
              </a:rPr>
              <a:t>/ 2017</a:t>
            </a:r>
          </a:p>
          <a:p>
            <a:r>
              <a:rPr lang="pt-BR" sz="1400" b="1" dirty="0" smtClean="0">
                <a:latin typeface="Trebuchet MS" pitchFamily="34" charset="0"/>
              </a:rPr>
              <a:t>RIMA – </a:t>
            </a:r>
            <a:r>
              <a:rPr lang="pt-BR" sz="1400" b="1" dirty="0" err="1" smtClean="0">
                <a:latin typeface="Trebuchet MS" pitchFamily="34" charset="0"/>
              </a:rPr>
              <a:t>Nov</a:t>
            </a:r>
            <a:r>
              <a:rPr lang="pt-BR" sz="1400" b="1" dirty="0" smtClean="0">
                <a:latin typeface="Trebuchet MS" pitchFamily="34" charset="0"/>
              </a:rPr>
              <a:t>/ Dez/ 2017                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72" name="Retângulo de cantos arredondados 71"/>
          <p:cNvSpPr/>
          <p:nvPr/>
        </p:nvSpPr>
        <p:spPr>
          <a:xfrm>
            <a:off x="5763610" y="4871784"/>
            <a:ext cx="1976742" cy="116019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59" name="Seta para a direita 158"/>
          <p:cNvSpPr/>
          <p:nvPr/>
        </p:nvSpPr>
        <p:spPr>
          <a:xfrm>
            <a:off x="7626041" y="4333646"/>
            <a:ext cx="978407" cy="164894"/>
          </a:xfrm>
          <a:prstGeom prst="righ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  <a:latin typeface="Trebuchet MS" pitchFamily="34" charset="0"/>
            </a:endParaRPr>
          </a:p>
        </p:txBody>
      </p:sp>
      <p:pic>
        <p:nvPicPr>
          <p:cNvPr id="30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325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340768"/>
            <a:ext cx="5976664" cy="864096"/>
          </a:xfrm>
        </p:spPr>
        <p:txBody>
          <a:bodyPr/>
          <a:lstStyle/>
          <a:p>
            <a:r>
              <a:rPr lang="pt-BR" sz="2400" dirty="0" smtClean="0"/>
              <a:t>ÁREA DE ESTUDO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426279"/>
              </p:ext>
            </p:extLst>
          </p:nvPr>
        </p:nvGraphicFramePr>
        <p:xfrm>
          <a:off x="467544" y="2534577"/>
          <a:ext cx="8227426" cy="226257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11395"/>
                <a:gridCol w="5816031"/>
              </a:tblGrid>
              <a:tr h="360040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SEBASTIÃO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Área geoeconômica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Caraguatatuba (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Infraestrutura,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serviços e equipamentos públicos)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883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ILHABELA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Royalties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567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CARAGUATATUBA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Gasodutos, Unidades de tratamento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gás,  e 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Infraestrutura,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serviços e equipamentos públicos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567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UBATUBA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Área geoeconômica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Caraguatatuba (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Infraestrutura,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serviços e equipamentos públicos) e </a:t>
                      </a:r>
                      <a:r>
                        <a:rPr lang="pt-BR" sz="1800" b="0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pesca em á</a:t>
                      </a:r>
                      <a:r>
                        <a:rPr lang="pt-BR" sz="1800" b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reas suscetíveis ao </a:t>
                      </a:r>
                      <a:r>
                        <a:rPr lang="pt-BR" sz="1800" b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vazamento de óleo</a:t>
                      </a:r>
                      <a:r>
                        <a:rPr lang="pt-BR" sz="18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t-BR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39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980728"/>
            <a:ext cx="5976664" cy="864096"/>
          </a:xfrm>
        </p:spPr>
        <p:txBody>
          <a:bodyPr/>
          <a:lstStyle/>
          <a:p>
            <a:r>
              <a:rPr lang="pt-BR" sz="2400" dirty="0" smtClean="0"/>
              <a:t>DIAGNÓSTICO AMBIENTAL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467544" y="1869963"/>
            <a:ext cx="7848872" cy="464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PLANOS E PROGRAMAS GOVERNAMENTAIS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Complementação e atualização de Planos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sz="1200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LEGISLAÇÃO AMBIENTAL APLICÁVEL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Inclusão de normas relacionadas às espécies exóticas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sz="1200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MEIO FÍSICO</a:t>
            </a:r>
            <a:endParaRPr lang="pt-BR" altLang="pt-BR" dirty="0"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Complementação de dados oceanográficos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>
                <a:latin typeface="Trebuchet MS" panose="020B0603020202020204" pitchFamily="34" charset="0"/>
              </a:rPr>
              <a:t>MEIO BIÓTICO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Inclusão da RVS Arquipélago de Alcatrazes 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Complementações em Aves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Marinhas e Mamíferos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Marinhos – Dados do Projeto de Monitoramento de Praias – PMP e Projeto do Monitoramento de Cetáceos - PMC </a:t>
            </a:r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Texto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752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980728"/>
            <a:ext cx="5976664" cy="864096"/>
          </a:xfrm>
        </p:spPr>
        <p:txBody>
          <a:bodyPr/>
          <a:lstStyle/>
          <a:p>
            <a:r>
              <a:rPr lang="pt-BR" sz="2400" dirty="0" smtClean="0"/>
              <a:t>DIAGNÓSTICO AMBIENTAL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539552" y="1834829"/>
            <a:ext cx="7632848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MEIO SOCIOECONÔMICO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Atualização e complementação de informações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dos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itens: 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Controle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e fiscalização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ambiental 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Instrumentos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de gestão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ambiental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Infraestrutura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de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apoio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Dinâmica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demográfica e estrutura produtiva 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1160463" lvl="2" indent="-246063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</a:t>
            </a: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tividade </a:t>
            </a: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pesqueira </a:t>
            </a: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artesanal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Povos e comunidades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tradicionais 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Uso </a:t>
            </a: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e ocupação do </a:t>
            </a: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solo</a:t>
            </a:r>
            <a:endParaRPr 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23900" lvl="2" indent="-2730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>
                <a:latin typeface="Trebuchet MS" panose="020B0603020202020204" pitchFamily="34" charset="0"/>
              </a:rPr>
              <a:t>ANÁLISE INTEGRADA 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Atualizado considerando as revisões realizadas</a:t>
            </a: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50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052736"/>
            <a:ext cx="5976664" cy="864096"/>
          </a:xfrm>
        </p:spPr>
        <p:txBody>
          <a:bodyPr/>
          <a:lstStyle/>
          <a:p>
            <a:r>
              <a:rPr lang="pt-BR" sz="2400" dirty="0" smtClean="0"/>
              <a:t>IMPACTOS AMBIENTAIS - METODOLOGIA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83568" y="2206078"/>
            <a:ext cx="7632848" cy="388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ALTERAÇÃO DE IMPACTOS POTENCIAIS PARA EFETIVOS: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Foi acatada a solicitação do Ibama para os impactos relacionados ao trânsito de embarcações de apoio 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Introdução / disseminação de espécies exóticas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Colisão com o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nécton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Colisão com embarcações de pesca artesanal e industrial</a:t>
            </a:r>
          </a:p>
          <a:p>
            <a:pPr marL="1200150" lvl="2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Perda ou danos de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petrechos de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pesca artesanal e industrial</a:t>
            </a: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pt-BR" altLang="pt-BR" b="1" dirty="0"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0944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268760"/>
            <a:ext cx="5976664" cy="864096"/>
          </a:xfrm>
        </p:spPr>
        <p:txBody>
          <a:bodyPr/>
          <a:lstStyle/>
          <a:p>
            <a:r>
              <a:rPr lang="pt-BR" sz="2400" dirty="0" smtClean="0"/>
              <a:t>IMPACTOS AMBIENTAIS - EFETIVOS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99681" y="2217111"/>
            <a:ext cx="7632848" cy="416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Perturbação no </a:t>
            </a:r>
            <a:r>
              <a:rPr lang="pt-BR" altLang="pt-BR" dirty="0" err="1" smtClean="0">
                <a:latin typeface="Trebuchet MS" panose="020B0603020202020204" pitchFamily="34" charset="0"/>
              </a:rPr>
              <a:t>nécton</a:t>
            </a:r>
            <a:r>
              <a:rPr lang="pt-BR" altLang="pt-BR" dirty="0" smtClean="0">
                <a:latin typeface="Trebuchet MS" panose="020B0603020202020204" pitchFamily="34" charset="0"/>
              </a:rPr>
              <a:t> (luminosidade e presença das plataformas e estruturas)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Complementação do impacto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Perda </a:t>
            </a:r>
            <a:r>
              <a:rPr lang="pt-BR" altLang="pt-BR" dirty="0">
                <a:latin typeface="Trebuchet MS" panose="020B0603020202020204" pitchFamily="34" charset="0"/>
              </a:rPr>
              <a:t>ou dano aos petrechos de pesca industrial: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Alteração da área de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abrangência: de </a:t>
            </a:r>
            <a:r>
              <a:rPr lang="pt-BR" altLang="pt-BR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local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para </a:t>
            </a:r>
            <a:r>
              <a:rPr lang="pt-BR" altLang="pt-BR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regional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u="sng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>
                <a:latin typeface="Trebuchet MS" panose="020B0603020202020204" pitchFamily="34" charset="0"/>
              </a:rPr>
              <a:t>Redução da área de pesca industrial: </a:t>
            </a: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complementação do impacto e correlação com o impacto nos peixes (meio biótico) pela presença das plataformas e estruturas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endParaRPr lang="pt-BR" altLang="pt-BR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1117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524328" y="5949280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539552" y="764704"/>
            <a:ext cx="5976664" cy="576064"/>
          </a:xfrm>
        </p:spPr>
        <p:txBody>
          <a:bodyPr/>
          <a:lstStyle/>
          <a:p>
            <a:r>
              <a:rPr lang="pt-BR" sz="2400" dirty="0" smtClean="0"/>
              <a:t>IMPACTOS AMBIENTAIS - EFETIVOS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739285"/>
              </p:ext>
            </p:extLst>
          </p:nvPr>
        </p:nvGraphicFramePr>
        <p:xfrm>
          <a:off x="614804" y="1340768"/>
          <a:ext cx="7848873" cy="48965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957196"/>
                <a:gridCol w="872312"/>
                <a:gridCol w="1006455"/>
                <a:gridCol w="1006455"/>
                <a:gridCol w="1006455"/>
              </a:tblGrid>
              <a:tr h="3566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IMPACTO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MAGNITUDE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700" b="1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IMPORTÂNCIA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41">
                <a:tc vMerge="1">
                  <a:txBody>
                    <a:bodyPr/>
                    <a:lstStyle/>
                    <a:p>
                      <a:pPr algn="ctr" fontAlgn="ctr"/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Antes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Atual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Antes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Atual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217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Alteração da morfologia de fundo pela instalação dos sistemas de coleta e escoamento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pequena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52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Contribuição para o efeito estufa</a:t>
                      </a:r>
                      <a:endParaRPr lang="pt-BR" altLang="pt-BR" sz="1600" dirty="0">
                        <a:latin typeface="Trebuchet MS" panose="020B0603020202020204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baixa/</a:t>
                      </a:r>
                    </a:p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pequena/média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7718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Alteração da qualidade do ar</a:t>
                      </a:r>
                      <a:endParaRPr lang="pt-BR" altLang="pt-BR" sz="1600" dirty="0">
                        <a:latin typeface="Trebuchet MS" panose="020B0603020202020204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pequena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133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da comunidade planctônica pelo lançamento de efluente de água produzida *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pequena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8996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no </a:t>
                      </a:r>
                      <a:r>
                        <a:rPr lang="pt-BR" altLang="pt-BR" sz="1600" dirty="0" err="1" smtClean="0">
                          <a:latin typeface="Trebuchet MS" panose="020B0603020202020204" pitchFamily="34" charset="0"/>
                        </a:rPr>
                        <a:t>nécton</a:t>
                      </a: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 pelo lançamento de efluente de água produzida *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851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das aves marinhas pela presença do FPSO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5597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no </a:t>
                      </a:r>
                      <a:r>
                        <a:rPr lang="pt-BR" altLang="pt-BR" sz="1600" dirty="0" err="1" smtClean="0">
                          <a:latin typeface="Trebuchet MS" panose="020B0603020202020204" pitchFamily="34" charset="0"/>
                        </a:rPr>
                        <a:t>nécton</a:t>
                      </a: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 pela colisão de embarcações de apoio em trânsito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baixa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683568" y="6402814"/>
            <a:ext cx="468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* Impactos com complementação de informações</a:t>
            </a:r>
            <a:endParaRPr lang="pt-BR" sz="16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260648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076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980728"/>
            <a:ext cx="6336704" cy="576064"/>
          </a:xfrm>
        </p:spPr>
        <p:txBody>
          <a:bodyPr/>
          <a:lstStyle/>
          <a:p>
            <a:r>
              <a:rPr lang="pt-BR" sz="2400" dirty="0" smtClean="0"/>
              <a:t>ANÁLISE DE RISCO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3568" y="238934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alteração de tempos de recuperação dos Componentes de Valor Ambiental -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CVAs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 - acatados conforme Ibama: </a:t>
            </a:r>
            <a:endParaRPr lang="pt-BR" alt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13875"/>
              </p:ext>
            </p:extLst>
          </p:nvPr>
        </p:nvGraphicFramePr>
        <p:xfrm>
          <a:off x="694951" y="3284984"/>
          <a:ext cx="7515735" cy="234920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923447"/>
                <a:gridCol w="1296144"/>
                <a:gridCol w="1296144"/>
              </a:tblGrid>
              <a:tr h="33991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Componente de Valor Ambiental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Antes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Atual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Praias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anos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anos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Costões rochosos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anos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anos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Manguezais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anos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 anos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Marismas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anos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anos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Planícies de maré, baixios lodosos e terraços de baixa-mar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anos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anos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85291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683568" y="162880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adicionado o cenário acidental de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blowout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– descontrole do poço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(vazamento de 10.000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m</a:t>
            </a:r>
            <a:r>
              <a:rPr lang="pt-BR" altLang="pt-BR" baseline="30000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3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/dia,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durante 30 dias)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1560" y="6021288"/>
            <a:ext cx="78574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SEM ALTERAÇÃO NO RESULTADO DA ANÁLISE – </a:t>
            </a:r>
            <a:r>
              <a:rPr lang="pt-BR" b="1" dirty="0" smtClean="0">
                <a:solidFill>
                  <a:srgbClr val="008542"/>
                </a:solidFill>
              </a:rPr>
              <a:t>RISCO ACEITÁVEL</a:t>
            </a:r>
            <a:endParaRPr lang="pt-BR" b="1" dirty="0">
              <a:solidFill>
                <a:srgbClr val="008542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518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124744"/>
            <a:ext cx="5976664" cy="864096"/>
          </a:xfrm>
        </p:spPr>
        <p:txBody>
          <a:bodyPr/>
          <a:lstStyle/>
          <a:p>
            <a:r>
              <a:rPr lang="pt-BR" sz="2400" dirty="0" smtClean="0"/>
              <a:t>IMPACTOS AMBIENTAIS - POTENCIAIS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83568" y="2278203"/>
            <a:ext cx="763284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Interferência na atividade pesqueira artesanal pelo vazamento de óleo no mar: </a:t>
            </a:r>
          </a:p>
          <a:p>
            <a:pPr marL="285750" indent="-285750">
              <a:spcBef>
                <a:spcPct val="30000"/>
              </a:spcBef>
              <a:buFontTx/>
              <a:buChar char="-"/>
            </a:pPr>
            <a:endParaRPr lang="pt-BR" altLang="pt-BR" dirty="0" smtClean="0"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correlação com impacto no estoque pesqueiro (meio biótico)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correlação com a </a:t>
            </a: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Análise de Vulnerabilidade e </a:t>
            </a:r>
            <a:r>
              <a:rPr 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Análise de Risco</a:t>
            </a:r>
            <a:endParaRPr lang="pt-BR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4635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Unidades de Conservação</a:t>
            </a:r>
            <a:endParaRPr lang="pt-BR" altLang="pt-BR" dirty="0"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revisão das probabilidades e tempos mínimos de toque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Item de impactos em Unidades de Conservação revisado 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por completo </a:t>
            </a:r>
            <a:r>
              <a:rPr 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endParaRPr 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610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052736"/>
            <a:ext cx="5976664" cy="864096"/>
          </a:xfrm>
        </p:spPr>
        <p:txBody>
          <a:bodyPr/>
          <a:lstStyle/>
          <a:p>
            <a:r>
              <a:rPr lang="pt-BR" sz="2400" dirty="0" smtClean="0"/>
              <a:t>IMPACTOS AMBIENTAIS - POTENCIAIS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85503"/>
              </p:ext>
            </p:extLst>
          </p:nvPr>
        </p:nvGraphicFramePr>
        <p:xfrm>
          <a:off x="611560" y="2036597"/>
          <a:ext cx="7848873" cy="384067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23053"/>
                <a:gridCol w="1006455"/>
                <a:gridCol w="1006455"/>
                <a:gridCol w="1006455"/>
                <a:gridCol w="1006455"/>
              </a:tblGrid>
              <a:tr h="3566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IMPACTO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MAGNITUDE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700" b="1" u="none" strike="noStrike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IMPORTÂNCIA</a:t>
                      </a:r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41">
                <a:tc vMerge="1">
                  <a:txBody>
                    <a:bodyPr/>
                    <a:lstStyle/>
                    <a:p>
                      <a:pPr algn="ctr" fontAlgn="ctr"/>
                      <a:endParaRPr lang="pt-BR" sz="17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Antes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Atual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Antes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Atual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396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no </a:t>
                      </a:r>
                      <a:r>
                        <a:rPr lang="pt-BR" altLang="pt-BR" sz="1600" dirty="0" err="1" smtClean="0">
                          <a:latin typeface="Trebuchet MS" panose="020B0603020202020204" pitchFamily="34" charset="0"/>
                        </a:rPr>
                        <a:t>nécton</a:t>
                      </a: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 pelo vazamento de combustível no mar</a:t>
                      </a:r>
                      <a:endParaRPr lang="pt-BR" altLang="pt-BR" sz="1600" dirty="0">
                        <a:latin typeface="Trebuchet MS" panose="020B0603020202020204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406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nas aves marinhas pelo vazamento de combustível no mar</a:t>
                      </a:r>
                      <a:endParaRPr lang="pt-BR" altLang="pt-BR" sz="1600" dirty="0">
                        <a:latin typeface="Trebuchet MS" panose="020B0603020202020204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7718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em costões rochosos pelo vazamento de combustível no mar</a:t>
                      </a:r>
                      <a:endParaRPr lang="pt-BR" altLang="pt-BR" sz="1600" dirty="0">
                        <a:latin typeface="Trebuchet MS" panose="020B0603020202020204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217">
                <a:tc>
                  <a:txBody>
                    <a:bodyPr/>
                    <a:lstStyle/>
                    <a:p>
                      <a:pPr marL="95250" indent="0"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em planícies de maré e terraços de baixa-mar pelo vazamento de combustível no mar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76217">
                <a:tc>
                  <a:txBody>
                    <a:bodyPr/>
                    <a:lstStyle/>
                    <a:p>
                      <a:pPr marL="95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600" dirty="0" smtClean="0">
                          <a:latin typeface="Trebuchet MS" panose="020B0603020202020204" pitchFamily="34" charset="0"/>
                        </a:rPr>
                        <a:t>Perturbação em praias arenosas pelo vazamento de combustível e/ou óleo no mar</a:t>
                      </a: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média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0" algn="ctr" fontAlgn="ctr"/>
                      <a:r>
                        <a:rPr lang="pt-BR" sz="17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grande</a:t>
                      </a:r>
                      <a:endParaRPr lang="pt-BR" sz="1700" b="0" i="0" u="none" strike="noStrike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69" marR="8369" marT="8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9192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196752"/>
            <a:ext cx="5976664" cy="864096"/>
          </a:xfrm>
        </p:spPr>
        <p:txBody>
          <a:bodyPr/>
          <a:lstStyle/>
          <a:p>
            <a:r>
              <a:rPr lang="pt-BR" sz="2400" dirty="0" smtClean="0"/>
              <a:t>MEDIDAS MITIGADORAS ADICIONAIS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83568" y="2444285"/>
            <a:ext cx="7632848" cy="427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err="1" smtClean="0">
                <a:latin typeface="Trebuchet MS" panose="020B0603020202020204" pitchFamily="34" charset="0"/>
              </a:rPr>
              <a:t>Coral-sol</a:t>
            </a:r>
            <a:r>
              <a:rPr lang="pt-BR" altLang="pt-BR" dirty="0" smtClean="0">
                <a:latin typeface="Trebuchet MS" panose="020B0603020202020204" pitchFamily="34" charset="0"/>
              </a:rPr>
              <a:t>: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i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nclusão do Programa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de Controle e Prevenção de Espécies Exóticas Invasoras (PCPEX) 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Prevenção e controle de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bioincrustação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nas plataformas em construção</a:t>
            </a:r>
          </a:p>
          <a:p>
            <a:pPr marL="742950" lvl="1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Avaliar a presença de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coral-sol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nas novas plataformas em operação</a:t>
            </a:r>
          </a:p>
          <a:p>
            <a:pPr marL="742950" lvl="1" indent="-285750">
              <a:spcBef>
                <a:spcPct val="30000"/>
              </a:spcBef>
              <a:buFont typeface="Wingdings" pitchFamily="2" charset="2"/>
              <a:buChar char="ü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Gerenciamento da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bioincrustação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da frota das embarcações de apoio</a:t>
            </a:r>
          </a:p>
          <a:p>
            <a:pPr marL="285750" indent="-285750">
              <a:spcBef>
                <a:spcPct val="30000"/>
              </a:spcBef>
              <a:buFontTx/>
              <a:buChar char="-"/>
            </a:pP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Tartarugas marinhas: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recomendações do </a:t>
            </a:r>
            <a:r>
              <a:rPr lang="pt-BR" altLang="pt-BR" dirty="0" err="1" smtClean="0">
                <a:solidFill>
                  <a:srgbClr val="0000FF"/>
                </a:solidFill>
                <a:latin typeface="Trebuchet MS" panose="020B0603020202020204" pitchFamily="34" charset="0"/>
              </a:rPr>
              <a:t>ICMBio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incorporadas - minimizar os impactos</a:t>
            </a:r>
            <a:endParaRPr lang="pt-BR" altLang="pt-BR" b="1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285750" indent="-285750">
              <a:spcBef>
                <a:spcPct val="30000"/>
              </a:spcBef>
              <a:buFontTx/>
              <a:buChar char="-"/>
            </a:pPr>
            <a:endParaRPr lang="pt-BR" altLang="pt-BR" b="1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pt-BR" altLang="pt-BR" b="1" dirty="0"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36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/>
          <p:cNvSpPr txBox="1"/>
          <p:nvPr/>
        </p:nvSpPr>
        <p:spPr>
          <a:xfrm>
            <a:off x="1979712" y="1628800"/>
            <a:ext cx="7159113" cy="52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76" name="Conector reto 75"/>
          <p:cNvCxnSpPr/>
          <p:nvPr/>
        </p:nvCxnSpPr>
        <p:spPr>
          <a:xfrm>
            <a:off x="7380312" y="3356992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4201682" y="4409210"/>
            <a:ext cx="0" cy="400861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1655263" y="4472653"/>
            <a:ext cx="0" cy="839435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H="1">
            <a:off x="1203106" y="3419373"/>
            <a:ext cx="1" cy="914273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3203848" y="3392389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/>
          <p:cNvSpPr txBox="1"/>
          <p:nvPr/>
        </p:nvSpPr>
        <p:spPr>
          <a:xfrm>
            <a:off x="2109976" y="581779"/>
            <a:ext cx="50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rebuchet MS" pitchFamily="34" charset="0"/>
              </a:rPr>
              <a:t>PROCESSO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rebuchet MS" pitchFamily="34" charset="0"/>
              </a:rPr>
              <a:t>LICENCIAMENTO</a:t>
            </a:r>
          </a:p>
        </p:txBody>
      </p:sp>
      <p:cxnSp>
        <p:nvCxnSpPr>
          <p:cNvPr id="47" name="Conector reto 46"/>
          <p:cNvCxnSpPr/>
          <p:nvPr/>
        </p:nvCxnSpPr>
        <p:spPr>
          <a:xfrm>
            <a:off x="516725" y="4417890"/>
            <a:ext cx="8015715" cy="0"/>
          </a:xfrm>
          <a:prstGeom prst="line">
            <a:avLst/>
          </a:prstGeom>
          <a:ln w="1524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o 47"/>
          <p:cNvGrpSpPr/>
          <p:nvPr/>
        </p:nvGrpSpPr>
        <p:grpSpPr>
          <a:xfrm>
            <a:off x="827584" y="4860627"/>
            <a:ext cx="1864690" cy="1232669"/>
            <a:chOff x="344924" y="2259023"/>
            <a:chExt cx="1570007" cy="951467"/>
          </a:xfrm>
        </p:grpSpPr>
        <p:sp>
          <p:nvSpPr>
            <p:cNvPr id="49" name="Retângulo de cantos arredondados 48"/>
            <p:cNvSpPr/>
            <p:nvPr/>
          </p:nvSpPr>
          <p:spPr>
            <a:xfrm>
              <a:off x="407962" y="2259023"/>
              <a:ext cx="1443932" cy="951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344924" y="2299434"/>
              <a:ext cx="1570007" cy="237566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pt-BR" sz="1400" b="1" dirty="0">
                <a:latin typeface="Trebuchet MS" pitchFamily="34" charset="0"/>
              </a:endParaRPr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136481" y="2348880"/>
            <a:ext cx="2129050" cy="1040554"/>
            <a:chOff x="1768346" y="2589097"/>
            <a:chExt cx="2434045" cy="1568665"/>
          </a:xfrm>
        </p:grpSpPr>
        <p:sp>
          <p:nvSpPr>
            <p:cNvPr id="55" name="CaixaDeTexto 54"/>
            <p:cNvSpPr txBox="1"/>
            <p:nvPr/>
          </p:nvSpPr>
          <p:spPr>
            <a:xfrm>
              <a:off x="1768346" y="2719418"/>
              <a:ext cx="2434045" cy="1438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Trebuchet MS" pitchFamily="34" charset="0"/>
                </a:rPr>
                <a:t>Audiência Pública</a:t>
              </a: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Niterói</a:t>
              </a:r>
              <a:endParaRPr lang="pt-BR" sz="1400" b="1" dirty="0">
                <a:latin typeface="Trebuchet MS" pitchFamily="34" charset="0"/>
              </a:endParaRPr>
            </a:p>
            <a:p>
              <a:pPr algn="ctr"/>
              <a:endParaRPr lang="pt-BR" sz="1400" b="1" dirty="0" smtClean="0">
                <a:latin typeface="Trebuchet MS" pitchFamily="34" charset="0"/>
              </a:endParaRP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27/02/2018</a:t>
              </a:r>
              <a:endParaRPr lang="pt-BR" sz="1400" b="1" dirty="0">
                <a:latin typeface="Trebuchet MS" pitchFamily="34" charset="0"/>
              </a:endParaRPr>
            </a:p>
          </p:txBody>
        </p:sp>
        <p:sp>
          <p:nvSpPr>
            <p:cNvPr id="56" name="Retângulo de cantos arredondados 55"/>
            <p:cNvSpPr/>
            <p:nvPr/>
          </p:nvSpPr>
          <p:spPr>
            <a:xfrm>
              <a:off x="1929883" y="2589097"/>
              <a:ext cx="2116478" cy="153245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</p:grpSp>
      <p:sp>
        <p:nvSpPr>
          <p:cNvPr id="73" name="Seta para a direita 72"/>
          <p:cNvSpPr/>
          <p:nvPr/>
        </p:nvSpPr>
        <p:spPr>
          <a:xfrm>
            <a:off x="7626041" y="4333646"/>
            <a:ext cx="978407" cy="164894"/>
          </a:xfrm>
          <a:prstGeom prst="righ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755576" y="2360219"/>
            <a:ext cx="3463922" cy="3607064"/>
            <a:chOff x="86218" y="2589097"/>
            <a:chExt cx="3960143" cy="5437753"/>
          </a:xfrm>
        </p:grpSpPr>
        <p:sp>
          <p:nvSpPr>
            <p:cNvPr id="37" name="CaixaDeTexto 36"/>
            <p:cNvSpPr txBox="1"/>
            <p:nvPr/>
          </p:nvSpPr>
          <p:spPr>
            <a:xfrm>
              <a:off x="86218" y="6588506"/>
              <a:ext cx="2434045" cy="1438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Trebuchet MS" pitchFamily="34" charset="0"/>
                </a:rPr>
                <a:t>Audiência Pública</a:t>
              </a: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Santos</a:t>
              </a:r>
              <a:endParaRPr lang="pt-BR" sz="1400" b="1" dirty="0">
                <a:latin typeface="Trebuchet MS" pitchFamily="34" charset="0"/>
              </a:endParaRPr>
            </a:p>
            <a:p>
              <a:pPr algn="ctr"/>
              <a:endParaRPr lang="pt-BR" sz="1400" b="1" dirty="0" smtClean="0">
                <a:latin typeface="Trebuchet MS" pitchFamily="34" charset="0"/>
              </a:endParaRP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06/03/2018</a:t>
              </a:r>
              <a:endParaRPr lang="pt-BR" sz="1400" b="1" dirty="0">
                <a:latin typeface="Trebuchet MS" pitchFamily="34" charset="0"/>
              </a:endParaRPr>
            </a:p>
          </p:txBody>
        </p:sp>
        <p:sp>
          <p:nvSpPr>
            <p:cNvPr id="45" name="Retângulo de cantos arredondados 44"/>
            <p:cNvSpPr/>
            <p:nvPr/>
          </p:nvSpPr>
          <p:spPr>
            <a:xfrm>
              <a:off x="1929883" y="2589097"/>
              <a:ext cx="2116478" cy="153245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2265531" y="2348880"/>
            <a:ext cx="3983213" cy="1016531"/>
            <a:chOff x="-507463" y="2589097"/>
            <a:chExt cx="4553824" cy="1532450"/>
          </a:xfrm>
        </p:grpSpPr>
        <p:sp>
          <p:nvSpPr>
            <p:cNvPr id="64" name="CaixaDeTexto 63"/>
            <p:cNvSpPr txBox="1"/>
            <p:nvPr/>
          </p:nvSpPr>
          <p:spPr>
            <a:xfrm>
              <a:off x="-507463" y="2615275"/>
              <a:ext cx="2434045" cy="1438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latin typeface="Trebuchet MS" pitchFamily="34" charset="0"/>
                </a:rPr>
                <a:t>Audiência Pública</a:t>
              </a: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Angra dos Reis</a:t>
              </a:r>
              <a:endParaRPr lang="pt-BR" sz="1400" b="1" dirty="0">
                <a:latin typeface="Trebuchet MS" pitchFamily="34" charset="0"/>
              </a:endParaRPr>
            </a:p>
            <a:p>
              <a:pPr algn="ctr"/>
              <a:endParaRPr lang="pt-BR" sz="1400" b="1" dirty="0" smtClean="0">
                <a:latin typeface="Trebuchet MS" pitchFamily="34" charset="0"/>
              </a:endParaRPr>
            </a:p>
            <a:p>
              <a:pPr algn="ctr"/>
              <a:r>
                <a:rPr lang="pt-BR" sz="1400" b="1" dirty="0" smtClean="0">
                  <a:latin typeface="Trebuchet MS" pitchFamily="34" charset="0"/>
                </a:rPr>
                <a:t>13/03/2018</a:t>
              </a:r>
              <a:endParaRPr lang="pt-BR" sz="1400" b="1" dirty="0">
                <a:latin typeface="Trebuchet MS" pitchFamily="34" charset="0"/>
              </a:endParaRPr>
            </a:p>
          </p:txBody>
        </p:sp>
        <p:sp>
          <p:nvSpPr>
            <p:cNvPr id="65" name="Retângulo de cantos arredondados 64"/>
            <p:cNvSpPr/>
            <p:nvPr/>
          </p:nvSpPr>
          <p:spPr>
            <a:xfrm>
              <a:off x="1929883" y="2589097"/>
              <a:ext cx="2116478" cy="153245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</p:grpSp>
      <p:cxnSp>
        <p:nvCxnSpPr>
          <p:cNvPr id="66" name="Conector reto 65"/>
          <p:cNvCxnSpPr/>
          <p:nvPr/>
        </p:nvCxnSpPr>
        <p:spPr>
          <a:xfrm>
            <a:off x="5220072" y="3356992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de cantos arredondados 74"/>
          <p:cNvSpPr/>
          <p:nvPr/>
        </p:nvSpPr>
        <p:spPr>
          <a:xfrm>
            <a:off x="6461455" y="2204864"/>
            <a:ext cx="2142993" cy="1156897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77" name="Grupo 76"/>
          <p:cNvGrpSpPr/>
          <p:nvPr/>
        </p:nvGrpSpPr>
        <p:grpSpPr>
          <a:xfrm>
            <a:off x="3355382" y="4802900"/>
            <a:ext cx="1864690" cy="1232671"/>
            <a:chOff x="344924" y="2259023"/>
            <a:chExt cx="1570007" cy="951467"/>
          </a:xfrm>
        </p:grpSpPr>
        <p:sp>
          <p:nvSpPr>
            <p:cNvPr id="78" name="Retângulo de cantos arredondados 77"/>
            <p:cNvSpPr/>
            <p:nvPr/>
          </p:nvSpPr>
          <p:spPr>
            <a:xfrm>
              <a:off x="407962" y="2259023"/>
              <a:ext cx="1443932" cy="951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344924" y="2299434"/>
              <a:ext cx="1570007" cy="237566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pt-BR" sz="1400" b="1" dirty="0">
                <a:latin typeface="Trebuchet MS" pitchFamily="34" charset="0"/>
              </a:endParaRPr>
            </a:p>
          </p:txBody>
        </p:sp>
      </p:grpSp>
      <p:sp>
        <p:nvSpPr>
          <p:cNvPr id="80" name="CaixaDeTexto 79"/>
          <p:cNvSpPr txBox="1"/>
          <p:nvPr/>
        </p:nvSpPr>
        <p:spPr>
          <a:xfrm>
            <a:off x="3261884" y="4999907"/>
            <a:ext cx="21290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Audiência Pública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Caraguatatuba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20/03/2018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81" name="CaixaDeTexto 80"/>
          <p:cNvSpPr txBox="1"/>
          <p:nvPr/>
        </p:nvSpPr>
        <p:spPr>
          <a:xfrm>
            <a:off x="4287727" y="2380091"/>
            <a:ext cx="21290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Reunião Pública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Cananéia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03/05/2018</a:t>
            </a:r>
            <a:endParaRPr lang="pt-BR" sz="1400" b="1" dirty="0">
              <a:latin typeface="Trebuchet MS" pitchFamily="34" charset="0"/>
            </a:endParaRPr>
          </a:p>
        </p:txBody>
      </p:sp>
      <p:cxnSp>
        <p:nvCxnSpPr>
          <p:cNvPr id="82" name="Conector reto 81"/>
          <p:cNvCxnSpPr/>
          <p:nvPr/>
        </p:nvCxnSpPr>
        <p:spPr>
          <a:xfrm>
            <a:off x="6480075" y="4499363"/>
            <a:ext cx="0" cy="400861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upo 82"/>
          <p:cNvGrpSpPr/>
          <p:nvPr/>
        </p:nvGrpSpPr>
        <p:grpSpPr>
          <a:xfrm>
            <a:off x="5633775" y="4830804"/>
            <a:ext cx="1992266" cy="1204767"/>
            <a:chOff x="344924" y="2259024"/>
            <a:chExt cx="1570007" cy="750832"/>
          </a:xfrm>
        </p:grpSpPr>
        <p:sp>
          <p:nvSpPr>
            <p:cNvPr id="84" name="Retângulo de cantos arredondados 83"/>
            <p:cNvSpPr/>
            <p:nvPr/>
          </p:nvSpPr>
          <p:spPr>
            <a:xfrm>
              <a:off x="407962" y="2259024"/>
              <a:ext cx="1443932" cy="7508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85" name="CaixaDeTexto 84"/>
            <p:cNvSpPr txBox="1"/>
            <p:nvPr/>
          </p:nvSpPr>
          <p:spPr>
            <a:xfrm>
              <a:off x="344924" y="2299434"/>
              <a:ext cx="1570007" cy="237566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pt-BR" sz="1400" b="1" dirty="0">
                <a:latin typeface="Trebuchet MS" pitchFamily="34" charset="0"/>
              </a:endParaRPr>
            </a:p>
          </p:txBody>
        </p:sp>
      </p:grpSp>
      <p:sp>
        <p:nvSpPr>
          <p:cNvPr id="86" name="CaixaDeTexto 85"/>
          <p:cNvSpPr txBox="1"/>
          <p:nvPr/>
        </p:nvSpPr>
        <p:spPr>
          <a:xfrm>
            <a:off x="5834421" y="4941168"/>
            <a:ext cx="16178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Resposta ao PAR 23/2018 - Ibama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Julho 2018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6444208" y="2187441"/>
            <a:ext cx="2130409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Resposta OF 162/2017 e IT 01/2018 – Fundação Florestal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Julho 2018</a:t>
            </a:r>
            <a:endParaRPr lang="pt-BR" sz="1400" b="1" dirty="0">
              <a:latin typeface="Trebuchet MS" pitchFamily="34" charset="0"/>
            </a:endParaRPr>
          </a:p>
        </p:txBody>
      </p:sp>
      <p:pic>
        <p:nvPicPr>
          <p:cNvPr id="3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974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"/>
          <a:stretch/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91680" y="4365104"/>
            <a:ext cx="3074624" cy="8925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dirty="0" smtClean="0">
                <a:solidFill>
                  <a:prstClr val="white"/>
                </a:solidFill>
              </a:rPr>
              <a:t>Antes =19 municípios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600" dirty="0" smtClean="0">
                <a:solidFill>
                  <a:prstClr val="white"/>
                </a:solidFill>
              </a:rPr>
              <a:t>Atual= </a:t>
            </a:r>
            <a:r>
              <a:rPr lang="pt-BR" sz="2600" dirty="0" smtClean="0">
                <a:solidFill>
                  <a:schemeClr val="bg1"/>
                </a:solidFill>
              </a:rPr>
              <a:t>22 </a:t>
            </a:r>
            <a:r>
              <a:rPr lang="pt-BR" sz="2600" dirty="0" smtClean="0">
                <a:solidFill>
                  <a:prstClr val="white"/>
                </a:solidFill>
              </a:rPr>
              <a:t>municípios</a:t>
            </a:r>
            <a:endParaRPr lang="pt-BR" sz="2600" dirty="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496" y="188640"/>
            <a:ext cx="3600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latin typeface="Arial Narrow" pitchFamily="34" charset="0"/>
                <a:ea typeface="ＭＳ Ｐゴシック" pitchFamily="34" charset="-128"/>
              </a:rPr>
              <a:t>ÁREA DE </a:t>
            </a:r>
            <a:r>
              <a:rPr lang="pt-BR" sz="2800" b="1" dirty="0" smtClean="0">
                <a:latin typeface="Arial Narrow" pitchFamily="34" charset="0"/>
                <a:ea typeface="ＭＳ Ｐゴシック" pitchFamily="34" charset="-128"/>
              </a:rPr>
              <a:t>INFLUÊNCIA</a:t>
            </a:r>
            <a:endParaRPr lang="pt-BR" sz="2800" b="1" dirty="0">
              <a:latin typeface="Arial Narrow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1389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340768"/>
            <a:ext cx="5976664" cy="864096"/>
          </a:xfrm>
        </p:spPr>
        <p:txBody>
          <a:bodyPr/>
          <a:lstStyle/>
          <a:p>
            <a:r>
              <a:rPr lang="pt-BR" sz="2400" dirty="0" smtClean="0"/>
              <a:t>ÁREA DE INFLUÊNCIA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83568" y="2638185"/>
            <a:ext cx="7632848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Inclusão de municípios: 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i="1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Guapimirim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: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interferência na pesca artesanal 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i="1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Duque de Caxias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: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área geoeconômica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do Rio de Janeiro </a:t>
            </a:r>
            <a:endParaRPr lang="pt-BR" altLang="pt-BR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i="1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Cananéia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: royalties</a:t>
            </a:r>
          </a:p>
          <a:p>
            <a:pPr marL="285750" lvl="1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Inclusão </a:t>
            </a:r>
            <a:r>
              <a:rPr lang="pt-BR" altLang="pt-BR" dirty="0">
                <a:latin typeface="Trebuchet MS" panose="020B0603020202020204" pitchFamily="34" charset="0"/>
              </a:rPr>
              <a:t>de critérios:</a:t>
            </a: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i="1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Cabo </a:t>
            </a:r>
            <a:r>
              <a:rPr lang="pt-BR" altLang="pt-BR" i="1" u="sng" dirty="0">
                <a:solidFill>
                  <a:srgbClr val="0000FF"/>
                </a:solidFill>
                <a:latin typeface="Trebuchet MS" panose="020B0603020202020204" pitchFamily="34" charset="0"/>
              </a:rPr>
              <a:t>Frio</a:t>
            </a:r>
            <a:r>
              <a:rPr lang="pt-BR" altLang="pt-BR" i="1" dirty="0">
                <a:solidFill>
                  <a:srgbClr val="0000FF"/>
                </a:solidFill>
                <a:latin typeface="Trebuchet MS" panose="020B0603020202020204" pitchFamily="34" charset="0"/>
              </a:rPr>
              <a:t>: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 interferência na pesca artesanal 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i="1" u="sng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Arraial </a:t>
            </a:r>
            <a:r>
              <a:rPr lang="pt-BR" altLang="pt-BR" i="1" u="sng" dirty="0">
                <a:solidFill>
                  <a:srgbClr val="0000FF"/>
                </a:solidFill>
                <a:latin typeface="Trebuchet MS" panose="020B0603020202020204" pitchFamily="34" charset="0"/>
              </a:rPr>
              <a:t>do Cabo</a:t>
            </a:r>
            <a:r>
              <a:rPr lang="pt-BR" altLang="pt-BR" i="1" dirty="0">
                <a:solidFill>
                  <a:srgbClr val="0000FF"/>
                </a:solidFill>
                <a:latin typeface="Trebuchet MS" panose="020B0603020202020204" pitchFamily="34" charset="0"/>
              </a:rPr>
              <a:t>: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rota das aeronaves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(Aeroporto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de Cabo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Frio)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e interferência na pesca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artesanal</a:t>
            </a:r>
          </a:p>
          <a:p>
            <a:pPr marL="285750" indent="-285750">
              <a:spcBef>
                <a:spcPct val="30000"/>
              </a:spcBef>
              <a:buFontTx/>
              <a:buChar char="-"/>
            </a:pPr>
            <a:r>
              <a:rPr lang="pt-BR" altLang="pt-BR" dirty="0" smtClean="0">
                <a:latin typeface="Trebuchet MS" panose="020B0603020202020204" pitchFamily="34" charset="0"/>
              </a:rPr>
              <a:t>Unidades de Conservação: </a:t>
            </a:r>
            <a:endParaRPr lang="pt-BR" altLang="pt-BR" dirty="0" smtClean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marL="742950" lvl="1" indent="-285750">
              <a:spcBef>
                <a:spcPct val="30000"/>
              </a:spcBef>
              <a:buFont typeface="Arial" pitchFamily="34" charset="0"/>
              <a:buChar char="•"/>
            </a:pP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todo território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dos municípios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está na </a:t>
            </a:r>
            <a:r>
              <a:rPr lang="pt-BR" altLang="pt-BR" dirty="0">
                <a:solidFill>
                  <a:srgbClr val="0000FF"/>
                </a:solidFill>
                <a:latin typeface="Trebuchet MS" panose="020B0603020202020204" pitchFamily="34" charset="0"/>
              </a:rPr>
              <a:t>área de </a:t>
            </a:r>
            <a:r>
              <a:rPr lang="pt-BR" altLang="pt-BR" dirty="0" smtClean="0">
                <a:solidFill>
                  <a:srgbClr val="0000FF"/>
                </a:solidFill>
                <a:latin typeface="Trebuchet MS" panose="020B0603020202020204" pitchFamily="34" charset="0"/>
              </a:rPr>
              <a:t>influência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655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467544" y="1340768"/>
            <a:ext cx="5976664" cy="864096"/>
          </a:xfrm>
        </p:spPr>
        <p:txBody>
          <a:bodyPr/>
          <a:lstStyle/>
          <a:p>
            <a:r>
              <a:rPr lang="pt-BR" sz="2400" dirty="0" smtClean="0"/>
              <a:t>ÁREA DE INFLUÊNCIA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pt-BR" dirty="0" smtClean="0"/>
              <a:t>UO-BS/SMS/MA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981225"/>
              </p:ext>
            </p:extLst>
          </p:nvPr>
        </p:nvGraphicFramePr>
        <p:xfrm>
          <a:off x="395536" y="2952913"/>
          <a:ext cx="8327129" cy="198825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11395"/>
                <a:gridCol w="5915734"/>
              </a:tblGrid>
              <a:tr h="360040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SÃO SEBASTIÃO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Área geoeconômica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Caraguatatuba (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Infraestrutura,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serviços e equipamentos públicos)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883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ILHABELA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Royalties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567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CARAGUATATUBA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Gasodutos, Unidades de tratamento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gás,  e 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Infraestrutura,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serviços e equipamentos públicos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567">
                <a:tc>
                  <a:txBody>
                    <a:bodyPr/>
                    <a:lstStyle/>
                    <a:p>
                      <a:pPr marL="273050" lvl="1" indent="0" algn="l" fontAlgn="b"/>
                      <a:r>
                        <a:rPr lang="pt-B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UBATUBA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Área geoeconômica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Caraguatatuba (</a:t>
                      </a:r>
                      <a:r>
                        <a:rPr lang="pt-BR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Infraestrutura,</a:t>
                      </a:r>
                      <a:r>
                        <a:rPr lang="pt-BR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serviços e equipamentos públicos)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54" marR="8754" marT="9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7524328" y="5877272"/>
            <a:ext cx="1368152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451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tângulo 3"/>
          <p:cNvSpPr>
            <a:spLocks noChangeArrowheads="1"/>
          </p:cNvSpPr>
          <p:nvPr/>
        </p:nvSpPr>
        <p:spPr bwMode="auto">
          <a:xfrm>
            <a:off x="467543" y="1412776"/>
            <a:ext cx="5832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altLang="pt-BR" sz="6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Calibri" pitchFamily="34" charset="0"/>
              </a:rPr>
              <a:t>OBRIGADO </a:t>
            </a:r>
            <a:endParaRPr lang="pt-BR" altLang="pt-BR" sz="6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415923" y="2924944"/>
            <a:ext cx="4983212" cy="13234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latin typeface="Trebuchet MS" pitchFamily="34" charset="0"/>
              </a:rPr>
              <a:t>PETROBRAS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0FF"/>
                </a:solidFill>
                <a:latin typeface="Trebuchet MS" pitchFamily="34" charset="0"/>
              </a:rPr>
              <a:t>0800 </a:t>
            </a:r>
            <a:r>
              <a:rPr lang="pt-BR" altLang="pt-BR" b="1" dirty="0">
                <a:solidFill>
                  <a:srgbClr val="0000FF"/>
                </a:solidFill>
                <a:latin typeface="Trebuchet MS" pitchFamily="34" charset="0"/>
              </a:rPr>
              <a:t>770 0112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  <a:hlinkClick r:id="rId2"/>
              </a:rPr>
              <a:t>comunica.uobs@petrobras.com.br</a:t>
            </a:r>
            <a:endParaRPr lang="pt-BR" altLang="pt-BR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i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  <a:hlinkClick r:id="rId3"/>
              </a:rPr>
              <a:t>www.comunicabaciadesantos.com.br</a:t>
            </a:r>
            <a:endParaRPr lang="pt-BR" altLang="pt-BR" b="1" i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15923" y="4616807"/>
            <a:ext cx="4983212" cy="13234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latin typeface="Trebuchet MS" pitchFamily="34" charset="0"/>
              </a:rPr>
              <a:t>MINERAL ENGENHARIA E MEIO AMBIENTE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0FF"/>
                </a:solidFill>
                <a:latin typeface="Trebuchet MS" pitchFamily="34" charset="0"/>
              </a:rPr>
              <a:t>11 3085-5665</a:t>
            </a:r>
            <a:endParaRPr lang="pt-BR" altLang="pt-BR" b="1" dirty="0">
              <a:solidFill>
                <a:srgbClr val="0000FF"/>
              </a:solidFill>
              <a:latin typeface="Trebuchet MS" pitchFamily="34" charset="0"/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0000FF"/>
                </a:solidFill>
                <a:latin typeface="Trebuchet MS" pitchFamily="34" charset="0"/>
              </a:rPr>
              <a:t>mineral@mineral.eng.br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pt-BR" b="1" i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  <a:hlinkClick r:id="rId3"/>
              </a:rPr>
              <a:t>www.mineral.eng.br</a:t>
            </a:r>
            <a:endParaRPr lang="pt-BR" altLang="pt-BR" b="1" i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3" descr="LOGO MINERAL VETOR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832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1979712" y="1628800"/>
            <a:ext cx="7159113" cy="52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43" name="Conector reto 42"/>
          <p:cNvCxnSpPr/>
          <p:nvPr/>
        </p:nvCxnSpPr>
        <p:spPr>
          <a:xfrm flipH="1">
            <a:off x="1475655" y="3677435"/>
            <a:ext cx="1" cy="914273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3460816" y="3618993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/>
          <p:cNvSpPr txBox="1"/>
          <p:nvPr/>
        </p:nvSpPr>
        <p:spPr>
          <a:xfrm>
            <a:off x="2109976" y="581779"/>
            <a:ext cx="50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rebuchet MS" pitchFamily="34" charset="0"/>
              </a:rPr>
              <a:t>PROCESSO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rebuchet MS" pitchFamily="34" charset="0"/>
              </a:rPr>
              <a:t>LICENCIAMENTO</a:t>
            </a:r>
          </a:p>
        </p:txBody>
      </p:sp>
      <p:cxnSp>
        <p:nvCxnSpPr>
          <p:cNvPr id="47" name="Conector reto 46"/>
          <p:cNvCxnSpPr/>
          <p:nvPr/>
        </p:nvCxnSpPr>
        <p:spPr>
          <a:xfrm>
            <a:off x="516725" y="4644494"/>
            <a:ext cx="8015715" cy="0"/>
          </a:xfrm>
          <a:prstGeom prst="line">
            <a:avLst/>
          </a:prstGeom>
          <a:ln w="1524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eta para a direita 72"/>
          <p:cNvSpPr/>
          <p:nvPr/>
        </p:nvSpPr>
        <p:spPr>
          <a:xfrm>
            <a:off x="7626041" y="4560250"/>
            <a:ext cx="978407" cy="164894"/>
          </a:xfrm>
          <a:prstGeom prst="righ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45" name="Retângulo de cantos arredondados 44"/>
          <p:cNvSpPr/>
          <p:nvPr/>
        </p:nvSpPr>
        <p:spPr>
          <a:xfrm>
            <a:off x="2559544" y="2625425"/>
            <a:ext cx="1851275" cy="101653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cxnSp>
        <p:nvCxnSpPr>
          <p:cNvPr id="66" name="Conector reto 65"/>
          <p:cNvCxnSpPr/>
          <p:nvPr/>
        </p:nvCxnSpPr>
        <p:spPr>
          <a:xfrm>
            <a:off x="5482473" y="3583596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de cantos arredondados 74"/>
          <p:cNvSpPr/>
          <p:nvPr/>
        </p:nvSpPr>
        <p:spPr>
          <a:xfrm>
            <a:off x="6537149" y="2578757"/>
            <a:ext cx="1851275" cy="101653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cxnSp>
        <p:nvCxnSpPr>
          <p:cNvPr id="76" name="Conector reto 75"/>
          <p:cNvCxnSpPr/>
          <p:nvPr/>
        </p:nvCxnSpPr>
        <p:spPr>
          <a:xfrm>
            <a:off x="7452320" y="3583596"/>
            <a:ext cx="0" cy="989069"/>
          </a:xfrm>
          <a:prstGeom prst="line">
            <a:avLst/>
          </a:prstGeom>
          <a:ln w="254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ixaDeTexto 86"/>
          <p:cNvSpPr txBox="1"/>
          <p:nvPr/>
        </p:nvSpPr>
        <p:spPr>
          <a:xfrm>
            <a:off x="6403390" y="2551461"/>
            <a:ext cx="21290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Reunião Pública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Ilhabela</a:t>
            </a: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10/11/2018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539345" y="2637793"/>
            <a:ext cx="1851275" cy="101653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54718" y="2686772"/>
            <a:ext cx="21290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Resposta PAR 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01/2018 - </a:t>
            </a:r>
            <a:r>
              <a:rPr lang="pt-BR" sz="1400" b="1" dirty="0" err="1" smtClean="0">
                <a:latin typeface="Trebuchet MS" pitchFamily="34" charset="0"/>
              </a:rPr>
              <a:t>ICMBio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Julho 2018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2518549" y="2642417"/>
            <a:ext cx="21290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Resposta PAR 171/2018 - Ibama</a:t>
            </a:r>
            <a:endParaRPr lang="pt-BR" sz="1400" b="1" dirty="0">
              <a:latin typeface="Trebuchet MS" pitchFamily="34" charset="0"/>
            </a:endParaRP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Setembro</a:t>
            </a:r>
            <a:r>
              <a:rPr lang="pt-BR" sz="1400" b="1" dirty="0" smtClean="0">
                <a:latin typeface="Trebuchet MS" pitchFamily="34" charset="0"/>
              </a:rPr>
              <a:t> </a:t>
            </a:r>
            <a:r>
              <a:rPr lang="pt-BR" sz="1400" b="1" dirty="0" smtClean="0">
                <a:latin typeface="Trebuchet MS" pitchFamily="34" charset="0"/>
              </a:rPr>
              <a:t>2018</a:t>
            </a:r>
            <a:endParaRPr lang="pt-BR" sz="1400" b="1" dirty="0">
              <a:latin typeface="Trebuchet MS" pitchFamily="34" charset="0"/>
            </a:endParaRPr>
          </a:p>
        </p:txBody>
      </p:sp>
      <p:sp>
        <p:nvSpPr>
          <p:cNvPr id="57" name="Retângulo de cantos arredondados 56"/>
          <p:cNvSpPr/>
          <p:nvPr/>
        </p:nvSpPr>
        <p:spPr>
          <a:xfrm>
            <a:off x="4527288" y="2595826"/>
            <a:ext cx="1851275" cy="101653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4355976" y="2595826"/>
            <a:ext cx="212905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Trebuchet MS" pitchFamily="34" charset="0"/>
              </a:rPr>
              <a:t>Reunião Pública</a:t>
            </a: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Ubatuba</a:t>
            </a:r>
          </a:p>
          <a:p>
            <a:pPr algn="ctr"/>
            <a:endParaRPr lang="pt-BR" sz="1400" b="1" dirty="0" smtClean="0">
              <a:latin typeface="Trebuchet MS" pitchFamily="34" charset="0"/>
            </a:endParaRPr>
          </a:p>
          <a:p>
            <a:pPr algn="ctr"/>
            <a:r>
              <a:rPr lang="pt-BR" sz="1400" b="1" dirty="0" smtClean="0">
                <a:latin typeface="Trebuchet MS" pitchFamily="34" charset="0"/>
              </a:rPr>
              <a:t>08/11/2018</a:t>
            </a:r>
            <a:endParaRPr lang="pt-BR" sz="1400" b="1" dirty="0">
              <a:latin typeface="Trebuchet MS" pitchFamily="34" charset="0"/>
            </a:endParaRPr>
          </a:p>
        </p:txBody>
      </p:sp>
      <p:pic>
        <p:nvPicPr>
          <p:cNvPr id="18" name="Picture 3" descr="LOGO MINERAL VETO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592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79712" y="1628800"/>
            <a:ext cx="7159113" cy="52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265434" y="1772816"/>
            <a:ext cx="7920880" cy="3600400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pt-BR" altLang="pt-BR" sz="2000" b="1" dirty="0" smtClean="0">
                <a:latin typeface="Trebuchet MS" panose="020B0603020202020204" pitchFamily="34" charset="0"/>
              </a:rPr>
              <a:t>PROJETOS DE CURTA DURAÇÃO</a:t>
            </a:r>
          </a:p>
          <a:p>
            <a:pPr marL="285750" indent="-285750" eaLnBrk="1" hangingPunct="1">
              <a:spcBef>
                <a:spcPct val="30000"/>
              </a:spcBef>
              <a:buFontTx/>
              <a:buChar char="-"/>
            </a:pPr>
            <a:r>
              <a:rPr lang="pt-BR" altLang="pt-BR" sz="2000" dirty="0" smtClean="0">
                <a:latin typeface="Trebuchet MS" panose="020B0603020202020204" pitchFamily="34" charset="0"/>
              </a:rPr>
              <a:t>1 TLD</a:t>
            </a:r>
          </a:p>
          <a:p>
            <a:pPr marL="285750" indent="-285750" eaLnBrk="1" hangingPunct="1">
              <a:spcBef>
                <a:spcPct val="30000"/>
              </a:spcBef>
              <a:buFontTx/>
              <a:buChar char="-"/>
            </a:pPr>
            <a:r>
              <a:rPr lang="pt-BR" altLang="pt-BR" sz="2000" dirty="0" smtClean="0">
                <a:latin typeface="Trebuchet MS" panose="020B0603020202020204" pitchFamily="34" charset="0"/>
              </a:rPr>
              <a:t>9 </a:t>
            </a:r>
            <a:r>
              <a:rPr lang="pt-BR" altLang="pt-BR" sz="2000" dirty="0" err="1" smtClean="0">
                <a:latin typeface="Trebuchet MS" panose="020B0603020202020204" pitchFamily="34" charset="0"/>
              </a:rPr>
              <a:t>SPAs</a:t>
            </a:r>
            <a:endParaRPr lang="pt-BR" altLang="pt-BR" sz="2000" dirty="0" smtClean="0">
              <a:latin typeface="Trebuchet MS" panose="020B0603020202020204" pitchFamily="34" charset="0"/>
            </a:endParaRPr>
          </a:p>
          <a:p>
            <a:pPr marL="285750" indent="-285750" eaLnBrk="1" hangingPunct="1">
              <a:spcBef>
                <a:spcPct val="30000"/>
              </a:spcBef>
              <a:buFontTx/>
              <a:buChar char="-"/>
            </a:pPr>
            <a:r>
              <a:rPr lang="pt-BR" altLang="pt-BR" sz="2000" dirty="0" smtClean="0">
                <a:latin typeface="Trebuchet MS" panose="020B0603020202020204" pitchFamily="34" charset="0"/>
              </a:rPr>
              <a:t>1 Piloto de curta duração</a:t>
            </a:r>
          </a:p>
          <a:p>
            <a:pPr marL="285750" indent="-285750" eaLnBrk="1" hangingPunct="1">
              <a:spcBef>
                <a:spcPct val="30000"/>
              </a:spcBef>
              <a:buFontTx/>
              <a:buChar char="-"/>
            </a:pPr>
            <a:endParaRPr lang="pt-BR" altLang="pt-BR" sz="2000" dirty="0" smtClean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pt-BR" altLang="pt-BR" sz="2000" b="1" dirty="0" smtClean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lang="pt-BR" altLang="pt-BR" sz="2000" b="1" dirty="0" smtClean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pt-BR" altLang="pt-BR" sz="2000" b="1" dirty="0" smtClean="0">
                <a:latin typeface="Trebuchet MS" panose="020B0603020202020204" pitchFamily="34" charset="0"/>
              </a:rPr>
              <a:t>PROJETOS DE LONGA DURAÇÃO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latin typeface="Trebuchet MS" panose="020B0603020202020204" pitchFamily="34" charset="0"/>
              </a:rPr>
              <a:t>11 Desenvolvimentos da Produção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latin typeface="Trebuchet MS" panose="020B0603020202020204" pitchFamily="34" charset="0"/>
              </a:rPr>
              <a:t>1 Piloto de longa duração</a:t>
            </a:r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8066" t="34707" r="6727" b="11655"/>
          <a:stretch/>
        </p:blipFill>
        <p:spPr>
          <a:xfrm>
            <a:off x="4716016" y="1124744"/>
            <a:ext cx="3516961" cy="2288695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4572000" y="1772816"/>
            <a:ext cx="0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stCxn id="2" idx="1"/>
            <a:endCxn id="2" idx="3"/>
          </p:cNvCxnSpPr>
          <p:nvPr/>
        </p:nvCxnSpPr>
        <p:spPr>
          <a:xfrm>
            <a:off x="265434" y="3573016"/>
            <a:ext cx="7920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90961"/>
            <a:ext cx="3516961" cy="227434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6273225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TLD: </a:t>
            </a:r>
            <a:r>
              <a:rPr lang="pt-BR" sz="1600" dirty="0" smtClean="0"/>
              <a:t>Teste de Longa Duração</a:t>
            </a:r>
          </a:p>
          <a:p>
            <a:r>
              <a:rPr lang="pt-BR" sz="1600" b="1" dirty="0" smtClean="0"/>
              <a:t>SPA: </a:t>
            </a:r>
            <a:r>
              <a:rPr lang="pt-BR" sz="1600" dirty="0" smtClean="0"/>
              <a:t>Sistema de Produção Antecipada</a:t>
            </a:r>
            <a:endParaRPr lang="pt-BR" sz="1600" dirty="0"/>
          </a:p>
        </p:txBody>
      </p:sp>
      <p:pic>
        <p:nvPicPr>
          <p:cNvPr id="11" name="Picture 3" descr="LOGO MINERAL VETOR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51520" y="980728"/>
            <a:ext cx="7920880" cy="432048"/>
          </a:xfrm>
        </p:spPr>
        <p:txBody>
          <a:bodyPr/>
          <a:lstStyle/>
          <a:p>
            <a:pPr algn="l"/>
            <a:r>
              <a:rPr lang="pt-BR" sz="2400" b="1" dirty="0">
                <a:solidFill>
                  <a:schemeClr val="tx1"/>
                </a:solidFill>
              </a:rPr>
              <a:t>EMPREENDIMENTOS - ETAPA 3</a:t>
            </a:r>
          </a:p>
        </p:txBody>
      </p:sp>
    </p:spTree>
    <p:extLst>
      <p:ext uri="{BB962C8B-B14F-4D97-AF65-F5344CB8AC3E}">
        <p14:creationId xmlns:p14="http://schemas.microsoft.com/office/powerpoint/2010/main" val="199426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NP-2\MEIO AMBIENTE\Licenciamento\12. ETAPA 3\Audiências Públicas\Apresentações\Apresentação 20.02.2018\Revisao_20022018\PROJETO_ETAPA3__com_nom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179512" y="260648"/>
            <a:ext cx="2664296" cy="43204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O PROJETO ETAPA 3 </a:t>
            </a:r>
          </a:p>
        </p:txBody>
      </p:sp>
    </p:spTree>
    <p:extLst>
      <p:ext uri="{BB962C8B-B14F-4D97-AF65-F5344CB8AC3E}">
        <p14:creationId xmlns:p14="http://schemas.microsoft.com/office/powerpoint/2010/main" val="3808219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07504" y="116632"/>
            <a:ext cx="31683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 smtClean="0"/>
              <a:t>PROJETO </a:t>
            </a:r>
            <a:r>
              <a:rPr lang="pt-BR" b="1" dirty="0"/>
              <a:t>ETAPA 3 NA </a:t>
            </a:r>
          </a:p>
          <a:p>
            <a:r>
              <a:rPr lang="pt-BR" b="1" dirty="0"/>
              <a:t>BACIA DE SANTOS</a:t>
            </a:r>
          </a:p>
        </p:txBody>
      </p:sp>
    </p:spTree>
    <p:extLst>
      <p:ext uri="{BB962C8B-B14F-4D97-AF65-F5344CB8AC3E}">
        <p14:creationId xmlns:p14="http://schemas.microsoft.com/office/powerpoint/2010/main" val="3902243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979712" y="1628800"/>
            <a:ext cx="7159113" cy="522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1805160"/>
            <a:ext cx="8604448" cy="3568056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75850" y="980728"/>
            <a:ext cx="7920880" cy="648072"/>
          </a:xfrm>
        </p:spPr>
        <p:txBody>
          <a:bodyPr/>
          <a:lstStyle/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BASES DE APOIO DA BACIA DE SANTOS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7236296" y="1916832"/>
            <a:ext cx="864096" cy="2880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 descr="LOGO MINERAL VETOR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2937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69" y="836712"/>
            <a:ext cx="5184576" cy="6021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4" name="Rectangle 2"/>
          <p:cNvSpPr txBox="1">
            <a:spLocks noChangeArrowheads="1"/>
          </p:cNvSpPr>
          <p:nvPr/>
        </p:nvSpPr>
        <p:spPr bwMode="auto">
          <a:xfrm>
            <a:off x="179512" y="1268115"/>
            <a:ext cx="7021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pt-B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575F6D"/>
                </a:solidFill>
                <a:latin typeface="Arial" charset="0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pt-BR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TRANSPORTE DE PETRÓLEO</a:t>
            </a:r>
          </a:p>
          <a:p>
            <a:endParaRPr lang="pt-BR" dirty="0">
              <a:solidFill>
                <a:srgbClr val="008542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2562577"/>
            <a:ext cx="36724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Petróleo pode ser transportado para terminais na costa brasileira ou exportado para fora do país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Trebuchet MS" panose="020B0603020202020204" pitchFamily="34" charset="0"/>
              </a:rPr>
              <a:t>O transporte de petróleo não faz parte do licenciamento do </a:t>
            </a:r>
            <a:r>
              <a:rPr lang="pt-BR" sz="2400" dirty="0" err="1" smtClean="0">
                <a:latin typeface="Trebuchet MS" panose="020B0603020202020204" pitchFamily="34" charset="0"/>
              </a:rPr>
              <a:t>Pré</a:t>
            </a:r>
            <a:r>
              <a:rPr lang="pt-BR" sz="2400" dirty="0" smtClean="0">
                <a:latin typeface="Trebuchet MS" panose="020B0603020202020204" pitchFamily="34" charset="0"/>
              </a:rPr>
              <a:t>-sal</a:t>
            </a:r>
            <a:endParaRPr lang="pt-BR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3" descr="LOGO MINERAL VETOR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77" y="375597"/>
            <a:ext cx="17049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88986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quESwD9UalngZz4UHI4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quESwD9UalngZz4UHI4A"/>
</p:tagLst>
</file>

<file path=ppt/theme/theme1.xml><?xml version="1.0" encoding="utf-8"?>
<a:theme xmlns:a="http://schemas.openxmlformats.org/drawingml/2006/main" name="2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0_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_Design padrã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  <a:cs typeface="Arial" pitchFamily="34" charset="0"/>
          </a:defRPr>
        </a:defPPr>
      </a:lstStyle>
    </a:lnDef>
  </a:objectDefaults>
  <a:extraClrSchemeLst>
    <a:extraClrScheme>
      <a:clrScheme name="70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71_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_Design padrã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  <a:cs typeface="Arial" pitchFamily="34" charset="0"/>
          </a:defRPr>
        </a:defPPr>
      </a:lstStyle>
    </a:lnDef>
  </a:objectDefaults>
  <a:extraClrSchemeLst>
    <a:extraClrScheme>
      <a:clrScheme name="70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0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0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26212</TotalTime>
  <Words>1380</Words>
  <Application>Microsoft Office PowerPoint</Application>
  <PresentationFormat>Apresentação na tela (4:3)</PresentationFormat>
  <Paragraphs>383</Paragraphs>
  <Slides>33</Slides>
  <Notes>30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28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70" baseType="lpstr">
      <vt:lpstr>ＭＳ Ｐゴシック</vt:lpstr>
      <vt:lpstr>ＭＳ Ｐゴシック</vt:lpstr>
      <vt:lpstr>Arial</vt:lpstr>
      <vt:lpstr>Arial Narrow</vt:lpstr>
      <vt:lpstr>Calibri</vt:lpstr>
      <vt:lpstr>Times New Roman</vt:lpstr>
      <vt:lpstr>Trebuchet MS</vt:lpstr>
      <vt:lpstr>Wingdings</vt:lpstr>
      <vt:lpstr>23_Personalizar design</vt:lpstr>
      <vt:lpstr>4_Personalizar design</vt:lpstr>
      <vt:lpstr>9_Personalizar design</vt:lpstr>
      <vt:lpstr>10_Personalizar design</vt:lpstr>
      <vt:lpstr>12_Personalizar design</vt:lpstr>
      <vt:lpstr>13_Personalizar design</vt:lpstr>
      <vt:lpstr>8_Personalizar design</vt:lpstr>
      <vt:lpstr>14_Personalizar design</vt:lpstr>
      <vt:lpstr>15_Personalizar design</vt:lpstr>
      <vt:lpstr>16_Personalizar design</vt:lpstr>
      <vt:lpstr>24_Personalizar design</vt:lpstr>
      <vt:lpstr>25_Personalizar design</vt:lpstr>
      <vt:lpstr>1_Personalizar design</vt:lpstr>
      <vt:lpstr>2_Personalizar design</vt:lpstr>
      <vt:lpstr>3_Personalizar design</vt:lpstr>
      <vt:lpstr>7_Personalizar design</vt:lpstr>
      <vt:lpstr>21_Personalizar design</vt:lpstr>
      <vt:lpstr>11_Personalizar design</vt:lpstr>
      <vt:lpstr>18_Personalizar design</vt:lpstr>
      <vt:lpstr>17_Personalizar design</vt:lpstr>
      <vt:lpstr>19_Personalizar design</vt:lpstr>
      <vt:lpstr>20_Personalizar design</vt:lpstr>
      <vt:lpstr>22_Personalizar design</vt:lpstr>
      <vt:lpstr>5_Personalizar design</vt:lpstr>
      <vt:lpstr>6_Personalizar design</vt:lpstr>
      <vt:lpstr>70_Design padrão</vt:lpstr>
      <vt:lpstr>71_Design padrão</vt:lpstr>
      <vt:lpstr>26_Personalizar design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Petrobras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Petrobras</dc:creator>
  <cp:lastModifiedBy>Maria Luiza de Oliveira Castro</cp:lastModifiedBy>
  <cp:revision>511</cp:revision>
  <cp:lastPrinted>2018-10-30T14:16:18Z</cp:lastPrinted>
  <dcterms:created xsi:type="dcterms:W3CDTF">2012-11-27T19:44:33Z</dcterms:created>
  <dcterms:modified xsi:type="dcterms:W3CDTF">2018-11-08T13:25:04Z</dcterms:modified>
</cp:coreProperties>
</file>